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9" d="100"/>
          <a:sy n="69" d="100"/>
        </p:scale>
        <p:origin x="75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2451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LANK">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1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737360"/>
          </a:xfrm>
          <a:prstGeom prst="rect">
            <a:avLst/>
          </a:prstGeom>
          <a:solidFill>
            <a:srgbClr val="FACD05"/>
          </a:solidFill>
          <a:ln/>
        </p:spPr>
      </p:sp>
      <p:pic>
        <p:nvPicPr>
          <p:cNvPr id="3" name="Image 0" descr="assets/logo_gobierno.png"/>
          <p:cNvPicPr>
            <a:picLocks noChangeAspect="1"/>
          </p:cNvPicPr>
          <p:nvPr/>
        </p:nvPicPr>
        <p:blipFill>
          <a:blip r:embed="rId3"/>
          <a:stretch>
            <a:fillRect/>
          </a:stretch>
        </p:blipFill>
        <p:spPr>
          <a:xfrm>
            <a:off x="548640" y="548640"/>
            <a:ext cx="2651760" cy="648310"/>
          </a:xfrm>
          <a:prstGeom prst="rect">
            <a:avLst/>
          </a:prstGeom>
        </p:spPr>
      </p:pic>
      <p:sp>
        <p:nvSpPr>
          <p:cNvPr id="4" name="Shape 1"/>
          <p:cNvSpPr/>
          <p:nvPr/>
        </p:nvSpPr>
        <p:spPr>
          <a:xfrm>
            <a:off x="10451592" y="0"/>
            <a:ext cx="1737360" cy="1920240"/>
          </a:xfrm>
          <a:prstGeom prst="rect">
            <a:avLst/>
          </a:prstGeom>
          <a:solidFill>
            <a:srgbClr val="719C29"/>
          </a:solidFill>
          <a:ln/>
        </p:spPr>
      </p:sp>
      <p:sp>
        <p:nvSpPr>
          <p:cNvPr id="5" name="Shape 2"/>
          <p:cNvSpPr/>
          <p:nvPr/>
        </p:nvSpPr>
        <p:spPr>
          <a:xfrm>
            <a:off x="10451592" y="1920240"/>
            <a:ext cx="1737360" cy="2057400"/>
          </a:xfrm>
          <a:prstGeom prst="rect">
            <a:avLst/>
          </a:prstGeom>
          <a:solidFill>
            <a:srgbClr val="4A7FC0"/>
          </a:solidFill>
          <a:ln/>
        </p:spPr>
      </p:sp>
      <p:sp>
        <p:nvSpPr>
          <p:cNvPr id="6" name="Shape 3"/>
          <p:cNvSpPr/>
          <p:nvPr/>
        </p:nvSpPr>
        <p:spPr>
          <a:xfrm>
            <a:off x="10451592" y="3977640"/>
            <a:ext cx="1737360" cy="1508760"/>
          </a:xfrm>
          <a:prstGeom prst="rect">
            <a:avLst/>
          </a:prstGeom>
          <a:solidFill>
            <a:srgbClr val="FACD05"/>
          </a:solidFill>
          <a:ln/>
        </p:spPr>
      </p:sp>
      <p:sp>
        <p:nvSpPr>
          <p:cNvPr id="7" name="Shape 4"/>
          <p:cNvSpPr/>
          <p:nvPr/>
        </p:nvSpPr>
        <p:spPr>
          <a:xfrm>
            <a:off x="10451592" y="5486400"/>
            <a:ext cx="1737360" cy="1371600"/>
          </a:xfrm>
          <a:prstGeom prst="rect">
            <a:avLst/>
          </a:prstGeom>
          <a:solidFill>
            <a:srgbClr val="EB3A16"/>
          </a:solidFill>
          <a:ln/>
        </p:spPr>
      </p:sp>
      <p:sp>
        <p:nvSpPr>
          <p:cNvPr id="8" name="Shape 5"/>
          <p:cNvSpPr/>
          <p:nvPr/>
        </p:nvSpPr>
        <p:spPr>
          <a:xfrm>
            <a:off x="10908792" y="4320540"/>
            <a:ext cx="822960" cy="822960"/>
          </a:xfrm>
          <a:prstGeom prst="ellipse">
            <a:avLst/>
          </a:prstGeom>
          <a:solidFill>
            <a:srgbClr val="FFFFFF"/>
          </a:solidFill>
          <a:ln/>
        </p:spPr>
      </p:sp>
      <p:pic>
        <p:nvPicPr>
          <p:cNvPr id="9" name="Image 1" descr="icons/cap_2E2D2C.png"/>
          <p:cNvPicPr>
            <a:picLocks noChangeAspect="1"/>
          </p:cNvPicPr>
          <p:nvPr/>
        </p:nvPicPr>
        <p:blipFill>
          <a:blip r:embed="rId4"/>
          <a:stretch>
            <a:fillRect/>
          </a:stretch>
        </p:blipFill>
        <p:spPr>
          <a:xfrm>
            <a:off x="11015777" y="4427525"/>
            <a:ext cx="608990" cy="608990"/>
          </a:xfrm>
          <a:prstGeom prst="rect">
            <a:avLst/>
          </a:prstGeom>
        </p:spPr>
      </p:pic>
      <p:sp>
        <p:nvSpPr>
          <p:cNvPr id="10" name="Text 6"/>
          <p:cNvSpPr/>
          <p:nvPr/>
        </p:nvSpPr>
        <p:spPr>
          <a:xfrm>
            <a:off x="530352" y="2331720"/>
            <a:ext cx="9418320" cy="685800"/>
          </a:xfrm>
          <a:prstGeom prst="rect">
            <a:avLst/>
          </a:prstGeom>
          <a:noFill/>
          <a:ln/>
        </p:spPr>
        <p:txBody>
          <a:bodyPr wrap="square" lIns="0" tIns="0" rIns="0" bIns="0" rtlCol="0" anchor="ctr"/>
          <a:lstStyle/>
          <a:p>
            <a:pPr marL="0" indent="0">
              <a:buNone/>
            </a:pPr>
            <a:r>
              <a:rPr lang="en-US" sz="4000" b="1" dirty="0">
                <a:solidFill>
                  <a:srgbClr val="2E2D2C"/>
                </a:solidFill>
                <a:latin typeface="Barlow Semi Condensed" pitchFamily="34" charset="0"/>
                <a:ea typeface="Barlow Semi Condensed" pitchFamily="34" charset="-122"/>
                <a:cs typeface="Barlow Semi Condensed" pitchFamily="34" charset="-120"/>
              </a:rPr>
              <a:t>MINISTERIO DE</a:t>
            </a:r>
            <a:endParaRPr lang="en-US" sz="4000" dirty="0"/>
          </a:p>
        </p:txBody>
      </p:sp>
      <p:sp>
        <p:nvSpPr>
          <p:cNvPr id="11" name="Shape 7"/>
          <p:cNvSpPr/>
          <p:nvPr/>
        </p:nvSpPr>
        <p:spPr>
          <a:xfrm>
            <a:off x="502920" y="3063240"/>
            <a:ext cx="8869680" cy="1234440"/>
          </a:xfrm>
          <a:prstGeom prst="roundRect">
            <a:avLst>
              <a:gd name="adj" fmla="val 3704"/>
            </a:avLst>
          </a:prstGeom>
          <a:solidFill>
            <a:srgbClr val="2E2D2C"/>
          </a:solidFill>
          <a:ln/>
        </p:spPr>
      </p:sp>
      <p:sp>
        <p:nvSpPr>
          <p:cNvPr id="12" name="Text 8"/>
          <p:cNvSpPr/>
          <p:nvPr/>
        </p:nvSpPr>
        <p:spPr>
          <a:xfrm>
            <a:off x="777240" y="3063240"/>
            <a:ext cx="8412480" cy="1234440"/>
          </a:xfrm>
          <a:prstGeom prst="rect">
            <a:avLst/>
          </a:prstGeom>
          <a:noFill/>
          <a:ln/>
        </p:spPr>
        <p:txBody>
          <a:bodyPr wrap="square" lIns="0" tIns="0" rIns="0" bIns="0" rtlCol="0" anchor="ctr"/>
          <a:lstStyle/>
          <a:p>
            <a:pPr marL="0" indent="0">
              <a:lnSpc>
                <a:spcPct val="100000"/>
              </a:lnSpc>
              <a:buNone/>
            </a:pPr>
            <a:r>
              <a:rPr lang="en-US" sz="5200" b="1" dirty="0">
                <a:solidFill>
                  <a:srgbClr val="FFFFFF"/>
                </a:solidFill>
                <a:latin typeface="Barlow Semi Condensed" pitchFamily="34" charset="0"/>
                <a:ea typeface="Barlow Semi Condensed" pitchFamily="34" charset="-122"/>
                <a:cs typeface="Barlow Semi Condensed" pitchFamily="34" charset="-120"/>
              </a:rPr>
              <a:t>EDUCACIÓN</a:t>
            </a:r>
            <a:endParaRPr lang="en-US" sz="5200" dirty="0"/>
          </a:p>
        </p:txBody>
      </p:sp>
      <p:sp>
        <p:nvSpPr>
          <p:cNvPr id="13" name="Text 9"/>
          <p:cNvSpPr/>
          <p:nvPr/>
        </p:nvSpPr>
        <p:spPr>
          <a:xfrm>
            <a:off x="548640" y="4526280"/>
            <a:ext cx="9418320" cy="365760"/>
          </a:xfrm>
          <a:prstGeom prst="rect">
            <a:avLst/>
          </a:prstGeom>
          <a:noFill/>
          <a:ln/>
        </p:spPr>
        <p:txBody>
          <a:bodyPr wrap="square" lIns="0" tIns="0" rIns="0" bIns="0" rtlCol="0" anchor="ctr"/>
          <a:lstStyle/>
          <a:p>
            <a:pPr marL="0" indent="0">
              <a:buNone/>
            </a:pPr>
            <a:r>
              <a:rPr lang="en-US" sz="1800" b="1" kern="0" spc="120" dirty="0">
                <a:solidFill>
                  <a:srgbClr val="2E2D2C"/>
                </a:solidFill>
                <a:latin typeface="Barlow Semi Condensed" pitchFamily="34" charset="0"/>
                <a:ea typeface="Barlow Semi Condensed" pitchFamily="34" charset="-122"/>
                <a:cs typeface="Barlow Semi Condensed" pitchFamily="34" charset="-120"/>
              </a:rPr>
              <a:t>DIRECCIÓN GENERAL DE NIVEL SUPERIOR</a:t>
            </a:r>
            <a:endParaRPr lang="en-US" sz="1800" dirty="0"/>
          </a:p>
        </p:txBody>
      </p:sp>
      <p:pic>
        <p:nvPicPr>
          <p:cNvPr id="14" name="Image 2" descr="assets/logo_ministerio_dgns.png"/>
          <p:cNvPicPr>
            <a:picLocks noChangeAspect="1"/>
          </p:cNvPicPr>
          <p:nvPr/>
        </p:nvPicPr>
        <p:blipFill>
          <a:blip r:embed="rId5"/>
          <a:stretch>
            <a:fillRect/>
          </a:stretch>
        </p:blipFill>
        <p:spPr>
          <a:xfrm>
            <a:off x="548640" y="6108192"/>
            <a:ext cx="2011680" cy="411480"/>
          </a:xfrm>
          <a:prstGeom prst="rect">
            <a:avLst/>
          </a:prstGeom>
        </p:spPr>
      </p:pic>
      <p:sp>
        <p:nvSpPr>
          <p:cNvPr id="15" name="Text 10"/>
          <p:cNvSpPr/>
          <p:nvPr/>
        </p:nvSpPr>
        <p:spPr>
          <a:xfrm>
            <a:off x="5943600" y="6217920"/>
            <a:ext cx="3840480" cy="274320"/>
          </a:xfrm>
          <a:prstGeom prst="rect">
            <a:avLst/>
          </a:prstGeom>
          <a:noFill/>
          <a:ln/>
        </p:spPr>
        <p:txBody>
          <a:bodyPr wrap="square" lIns="0" tIns="0" rIns="0" bIns="0" rtlCol="0" anchor="ctr"/>
          <a:lstStyle/>
          <a:p>
            <a:pPr marL="0" indent="0" algn="r">
              <a:buNone/>
            </a:pPr>
            <a:r>
              <a:rPr lang="en-US" sz="1100" dirty="0">
                <a:solidFill>
                  <a:srgbClr val="6E6862"/>
                </a:solidFill>
                <a:latin typeface="Barlow Semi Condensed" pitchFamily="34" charset="0"/>
                <a:ea typeface="Barlow Semi Condensed" pitchFamily="34" charset="-122"/>
                <a:cs typeface="Barlow Semi Condensed" pitchFamily="34" charset="-120"/>
              </a:rPr>
              <a:t>Corrientes,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737360"/>
          </a:xfrm>
          <a:prstGeom prst="rect">
            <a:avLst/>
          </a:prstGeom>
          <a:solidFill>
            <a:srgbClr val="FACD05"/>
          </a:solidFill>
          <a:ln/>
        </p:spPr>
      </p:sp>
      <p:pic>
        <p:nvPicPr>
          <p:cNvPr id="3" name="Image 0" descr="assets/logo_gobierno.png"/>
          <p:cNvPicPr>
            <a:picLocks noChangeAspect="1"/>
          </p:cNvPicPr>
          <p:nvPr/>
        </p:nvPicPr>
        <p:blipFill>
          <a:blip r:embed="rId3"/>
          <a:stretch>
            <a:fillRect/>
          </a:stretch>
        </p:blipFill>
        <p:spPr>
          <a:xfrm>
            <a:off x="548640" y="548640"/>
            <a:ext cx="2651760" cy="648310"/>
          </a:xfrm>
          <a:prstGeom prst="rect">
            <a:avLst/>
          </a:prstGeom>
        </p:spPr>
      </p:pic>
      <p:sp>
        <p:nvSpPr>
          <p:cNvPr id="4" name="Shape 1"/>
          <p:cNvSpPr/>
          <p:nvPr/>
        </p:nvSpPr>
        <p:spPr>
          <a:xfrm>
            <a:off x="10451592" y="0"/>
            <a:ext cx="1737360" cy="1920240"/>
          </a:xfrm>
          <a:prstGeom prst="rect">
            <a:avLst/>
          </a:prstGeom>
          <a:solidFill>
            <a:srgbClr val="719C29"/>
          </a:solidFill>
          <a:ln/>
        </p:spPr>
      </p:sp>
      <p:sp>
        <p:nvSpPr>
          <p:cNvPr id="5" name="Shape 2"/>
          <p:cNvSpPr/>
          <p:nvPr/>
        </p:nvSpPr>
        <p:spPr>
          <a:xfrm>
            <a:off x="10451592" y="1920240"/>
            <a:ext cx="1737360" cy="2057400"/>
          </a:xfrm>
          <a:prstGeom prst="rect">
            <a:avLst/>
          </a:prstGeom>
          <a:solidFill>
            <a:srgbClr val="4A7FC0"/>
          </a:solidFill>
          <a:ln/>
        </p:spPr>
      </p:sp>
      <p:sp>
        <p:nvSpPr>
          <p:cNvPr id="6" name="Shape 3"/>
          <p:cNvSpPr/>
          <p:nvPr/>
        </p:nvSpPr>
        <p:spPr>
          <a:xfrm>
            <a:off x="10451592" y="3977640"/>
            <a:ext cx="1737360" cy="1508760"/>
          </a:xfrm>
          <a:prstGeom prst="rect">
            <a:avLst/>
          </a:prstGeom>
          <a:solidFill>
            <a:srgbClr val="FACD05"/>
          </a:solidFill>
          <a:ln/>
        </p:spPr>
      </p:sp>
      <p:sp>
        <p:nvSpPr>
          <p:cNvPr id="7" name="Shape 4"/>
          <p:cNvSpPr/>
          <p:nvPr/>
        </p:nvSpPr>
        <p:spPr>
          <a:xfrm>
            <a:off x="10451592" y="5486400"/>
            <a:ext cx="1737360" cy="1371600"/>
          </a:xfrm>
          <a:prstGeom prst="rect">
            <a:avLst/>
          </a:prstGeom>
          <a:solidFill>
            <a:srgbClr val="EB3A16"/>
          </a:solidFill>
          <a:ln/>
        </p:spPr>
      </p:sp>
      <p:sp>
        <p:nvSpPr>
          <p:cNvPr id="8" name="Shape 5"/>
          <p:cNvSpPr/>
          <p:nvPr/>
        </p:nvSpPr>
        <p:spPr>
          <a:xfrm>
            <a:off x="10908792" y="4320540"/>
            <a:ext cx="822960" cy="822960"/>
          </a:xfrm>
          <a:prstGeom prst="ellipse">
            <a:avLst/>
          </a:prstGeom>
          <a:solidFill>
            <a:srgbClr val="FFFFFF"/>
          </a:solidFill>
          <a:ln/>
        </p:spPr>
      </p:sp>
      <p:pic>
        <p:nvPicPr>
          <p:cNvPr id="9" name="Image 1" descr="icons/balance_2E2D2C.png"/>
          <p:cNvPicPr>
            <a:picLocks noChangeAspect="1"/>
          </p:cNvPicPr>
          <p:nvPr/>
        </p:nvPicPr>
        <p:blipFill>
          <a:blip r:embed="rId4"/>
          <a:stretch>
            <a:fillRect/>
          </a:stretch>
        </p:blipFill>
        <p:spPr>
          <a:xfrm>
            <a:off x="11015777" y="4427525"/>
            <a:ext cx="608990" cy="608990"/>
          </a:xfrm>
          <a:prstGeom prst="rect">
            <a:avLst/>
          </a:prstGeom>
        </p:spPr>
      </p:pic>
      <p:sp>
        <p:nvSpPr>
          <p:cNvPr id="10" name="Text 6"/>
          <p:cNvSpPr/>
          <p:nvPr/>
        </p:nvSpPr>
        <p:spPr>
          <a:xfrm>
            <a:off x="530352" y="2788920"/>
            <a:ext cx="9418320" cy="566928"/>
          </a:xfrm>
          <a:prstGeom prst="rect">
            <a:avLst/>
          </a:prstGeom>
          <a:noFill/>
          <a:ln/>
        </p:spPr>
        <p:txBody>
          <a:bodyPr wrap="square" lIns="0" tIns="0" rIns="0" bIns="0" rtlCol="0" anchor="ctr"/>
          <a:lstStyle/>
          <a:p>
            <a:pPr marL="0" indent="0">
              <a:buNone/>
            </a:pPr>
            <a:r>
              <a:rPr lang="en-US" sz="3200" b="1" dirty="0">
                <a:solidFill>
                  <a:srgbClr val="2E2D2C"/>
                </a:solidFill>
                <a:latin typeface="Barlow Semi Condensed" pitchFamily="34" charset="0"/>
                <a:ea typeface="Barlow Semi Condensed" pitchFamily="34" charset="-122"/>
                <a:cs typeface="Barlow Semi Condensed" pitchFamily="34" charset="-120"/>
              </a:rPr>
              <a:t>JUAN PABLO VALDÉS</a:t>
            </a:r>
            <a:endParaRPr lang="en-US" sz="3200" dirty="0"/>
          </a:p>
        </p:txBody>
      </p:sp>
      <p:sp>
        <p:nvSpPr>
          <p:cNvPr id="11" name="Shape 7"/>
          <p:cNvSpPr/>
          <p:nvPr/>
        </p:nvSpPr>
        <p:spPr>
          <a:xfrm>
            <a:off x="502920" y="3337560"/>
            <a:ext cx="6720840" cy="475488"/>
          </a:xfrm>
          <a:prstGeom prst="rect">
            <a:avLst/>
          </a:prstGeom>
          <a:solidFill>
            <a:srgbClr val="2E2D2C"/>
          </a:solidFill>
          <a:ln/>
        </p:spPr>
      </p:sp>
      <p:sp>
        <p:nvSpPr>
          <p:cNvPr id="12" name="Text 8"/>
          <p:cNvSpPr/>
          <p:nvPr/>
        </p:nvSpPr>
        <p:spPr>
          <a:xfrm>
            <a:off x="731520" y="3337560"/>
            <a:ext cx="6263640" cy="475488"/>
          </a:xfrm>
          <a:prstGeom prst="rect">
            <a:avLst/>
          </a:prstGeom>
          <a:noFill/>
          <a:ln/>
        </p:spPr>
        <p:txBody>
          <a:bodyPr wrap="square" lIns="0" tIns="0" rIns="0" bIns="0" rtlCol="0" anchor="ctr"/>
          <a:lstStyle/>
          <a:p>
            <a:pPr marL="0" indent="0">
              <a:lnSpc>
                <a:spcPct val="105000"/>
              </a:lnSpc>
              <a:buNone/>
            </a:pPr>
            <a:r>
              <a:rPr lang="en-US" sz="1400" b="1" kern="0" spc="50" dirty="0">
                <a:solidFill>
                  <a:srgbClr val="FFFFFF"/>
                </a:solidFill>
                <a:latin typeface="Barlow Semi Condensed" pitchFamily="34" charset="0"/>
                <a:ea typeface="Barlow Semi Condensed" pitchFamily="34" charset="-122"/>
                <a:cs typeface="Barlow Semi Condensed" pitchFamily="34" charset="-120"/>
              </a:rPr>
              <a:t>GOBERNADOR DE LA PROVINCIA DE CORRIENTES</a:t>
            </a:r>
            <a:endParaRPr lang="en-US" sz="1400" dirty="0"/>
          </a:p>
        </p:txBody>
      </p:sp>
      <p:sp>
        <p:nvSpPr>
          <p:cNvPr id="13" name="Text 9"/>
          <p:cNvSpPr/>
          <p:nvPr/>
        </p:nvSpPr>
        <p:spPr>
          <a:xfrm>
            <a:off x="530352" y="4315968"/>
            <a:ext cx="9418320" cy="566928"/>
          </a:xfrm>
          <a:prstGeom prst="rect">
            <a:avLst/>
          </a:prstGeom>
          <a:noFill/>
          <a:ln/>
        </p:spPr>
        <p:txBody>
          <a:bodyPr wrap="square" lIns="0" tIns="0" rIns="0" bIns="0" rtlCol="0" anchor="ctr"/>
          <a:lstStyle/>
          <a:p>
            <a:pPr marL="0" indent="0">
              <a:buNone/>
            </a:pPr>
            <a:r>
              <a:rPr lang="en-US" sz="3200" b="1" dirty="0">
                <a:solidFill>
                  <a:srgbClr val="2E2D2C"/>
                </a:solidFill>
                <a:latin typeface="Barlow Semi Condensed" pitchFamily="34" charset="0"/>
                <a:ea typeface="Barlow Semi Condensed" pitchFamily="34" charset="-122"/>
                <a:cs typeface="Barlow Semi Condensed" pitchFamily="34" charset="-120"/>
              </a:rPr>
              <a:t>C.P. PROF. ANA F. MIÑO</a:t>
            </a:r>
            <a:endParaRPr lang="en-US" sz="3200" dirty="0"/>
          </a:p>
        </p:txBody>
      </p:sp>
      <p:sp>
        <p:nvSpPr>
          <p:cNvPr id="14" name="Shape 10"/>
          <p:cNvSpPr/>
          <p:nvPr/>
        </p:nvSpPr>
        <p:spPr>
          <a:xfrm>
            <a:off x="502920" y="4864608"/>
            <a:ext cx="3246120" cy="475488"/>
          </a:xfrm>
          <a:prstGeom prst="rect">
            <a:avLst/>
          </a:prstGeom>
          <a:solidFill>
            <a:srgbClr val="2E2D2C"/>
          </a:solidFill>
          <a:ln/>
        </p:spPr>
      </p:sp>
      <p:sp>
        <p:nvSpPr>
          <p:cNvPr id="15" name="Text 11"/>
          <p:cNvSpPr/>
          <p:nvPr/>
        </p:nvSpPr>
        <p:spPr>
          <a:xfrm>
            <a:off x="731520" y="4864608"/>
            <a:ext cx="2788920" cy="475488"/>
          </a:xfrm>
          <a:prstGeom prst="rect">
            <a:avLst/>
          </a:prstGeom>
          <a:noFill/>
          <a:ln/>
        </p:spPr>
        <p:txBody>
          <a:bodyPr wrap="square" lIns="0" tIns="0" rIns="0" bIns="0" rtlCol="0" anchor="ctr"/>
          <a:lstStyle/>
          <a:p>
            <a:pPr marL="0" indent="0">
              <a:lnSpc>
                <a:spcPct val="105000"/>
              </a:lnSpc>
              <a:buNone/>
            </a:pPr>
            <a:r>
              <a:rPr lang="en-US" sz="1400" b="1" kern="0" spc="50" dirty="0">
                <a:solidFill>
                  <a:srgbClr val="FFFFFF"/>
                </a:solidFill>
                <a:latin typeface="Barlow Semi Condensed" pitchFamily="34" charset="0"/>
                <a:ea typeface="Barlow Semi Condensed" pitchFamily="34" charset="-122"/>
                <a:cs typeface="Barlow Semi Condensed" pitchFamily="34" charset="-120"/>
              </a:rPr>
              <a:t>MINISTRA DE EDUCACIÓN</a:t>
            </a:r>
            <a:endParaRPr lang="en-US" sz="1400" dirty="0"/>
          </a:p>
        </p:txBody>
      </p:sp>
      <p:sp>
        <p:nvSpPr>
          <p:cNvPr id="16" name="Text 12"/>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17" name="Text 13"/>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737360"/>
          </a:xfrm>
          <a:prstGeom prst="rect">
            <a:avLst/>
          </a:prstGeom>
          <a:solidFill>
            <a:srgbClr val="FACD05"/>
          </a:solidFill>
          <a:ln/>
        </p:spPr>
      </p:sp>
      <p:pic>
        <p:nvPicPr>
          <p:cNvPr id="3" name="Image 0" descr="assets/logo_gobierno.png"/>
          <p:cNvPicPr>
            <a:picLocks noChangeAspect="1"/>
          </p:cNvPicPr>
          <p:nvPr/>
        </p:nvPicPr>
        <p:blipFill>
          <a:blip r:embed="rId3"/>
          <a:stretch>
            <a:fillRect/>
          </a:stretch>
        </p:blipFill>
        <p:spPr>
          <a:xfrm>
            <a:off x="548640" y="548640"/>
            <a:ext cx="2651760" cy="648310"/>
          </a:xfrm>
          <a:prstGeom prst="rect">
            <a:avLst/>
          </a:prstGeom>
        </p:spPr>
      </p:pic>
      <p:sp>
        <p:nvSpPr>
          <p:cNvPr id="4" name="Shape 1"/>
          <p:cNvSpPr/>
          <p:nvPr/>
        </p:nvSpPr>
        <p:spPr>
          <a:xfrm>
            <a:off x="10451592" y="0"/>
            <a:ext cx="1737360" cy="1920240"/>
          </a:xfrm>
          <a:prstGeom prst="rect">
            <a:avLst/>
          </a:prstGeom>
          <a:solidFill>
            <a:srgbClr val="719C29"/>
          </a:solidFill>
          <a:ln/>
        </p:spPr>
      </p:sp>
      <p:sp>
        <p:nvSpPr>
          <p:cNvPr id="5" name="Shape 2"/>
          <p:cNvSpPr/>
          <p:nvPr/>
        </p:nvSpPr>
        <p:spPr>
          <a:xfrm>
            <a:off x="10451592" y="1920240"/>
            <a:ext cx="1737360" cy="2057400"/>
          </a:xfrm>
          <a:prstGeom prst="rect">
            <a:avLst/>
          </a:prstGeom>
          <a:solidFill>
            <a:srgbClr val="4A7FC0"/>
          </a:solidFill>
          <a:ln/>
        </p:spPr>
      </p:sp>
      <p:sp>
        <p:nvSpPr>
          <p:cNvPr id="6" name="Shape 3"/>
          <p:cNvSpPr/>
          <p:nvPr/>
        </p:nvSpPr>
        <p:spPr>
          <a:xfrm>
            <a:off x="10451592" y="3977640"/>
            <a:ext cx="1737360" cy="1508760"/>
          </a:xfrm>
          <a:prstGeom prst="rect">
            <a:avLst/>
          </a:prstGeom>
          <a:solidFill>
            <a:srgbClr val="FACD05"/>
          </a:solidFill>
          <a:ln/>
        </p:spPr>
      </p:sp>
      <p:sp>
        <p:nvSpPr>
          <p:cNvPr id="7" name="Shape 4"/>
          <p:cNvSpPr/>
          <p:nvPr/>
        </p:nvSpPr>
        <p:spPr>
          <a:xfrm>
            <a:off x="10451592" y="5486400"/>
            <a:ext cx="1737360" cy="1371600"/>
          </a:xfrm>
          <a:prstGeom prst="rect">
            <a:avLst/>
          </a:prstGeom>
          <a:solidFill>
            <a:srgbClr val="EB3A16"/>
          </a:solidFill>
          <a:ln/>
        </p:spPr>
      </p:sp>
      <p:sp>
        <p:nvSpPr>
          <p:cNvPr id="8" name="Shape 5"/>
          <p:cNvSpPr/>
          <p:nvPr/>
        </p:nvSpPr>
        <p:spPr>
          <a:xfrm>
            <a:off x="10908792" y="4320540"/>
            <a:ext cx="822960" cy="822960"/>
          </a:xfrm>
          <a:prstGeom prst="ellipse">
            <a:avLst/>
          </a:prstGeom>
          <a:solidFill>
            <a:srgbClr val="FFFFFF"/>
          </a:solidFill>
          <a:ln/>
        </p:spPr>
      </p:sp>
      <p:pic>
        <p:nvPicPr>
          <p:cNvPr id="9" name="Image 1" descr="icons/building_2E2D2C.png"/>
          <p:cNvPicPr>
            <a:picLocks noChangeAspect="1"/>
          </p:cNvPicPr>
          <p:nvPr/>
        </p:nvPicPr>
        <p:blipFill>
          <a:blip r:embed="rId4"/>
          <a:stretch>
            <a:fillRect/>
          </a:stretch>
        </p:blipFill>
        <p:spPr>
          <a:xfrm>
            <a:off x="11015777" y="4427525"/>
            <a:ext cx="608990" cy="608990"/>
          </a:xfrm>
          <a:prstGeom prst="rect">
            <a:avLst/>
          </a:prstGeom>
        </p:spPr>
      </p:pic>
      <p:sp>
        <p:nvSpPr>
          <p:cNvPr id="10" name="Text 6"/>
          <p:cNvSpPr/>
          <p:nvPr/>
        </p:nvSpPr>
        <p:spPr>
          <a:xfrm>
            <a:off x="548640" y="1965960"/>
            <a:ext cx="9418320" cy="384048"/>
          </a:xfrm>
          <a:prstGeom prst="rect">
            <a:avLst/>
          </a:prstGeom>
          <a:noFill/>
          <a:ln/>
        </p:spPr>
        <p:txBody>
          <a:bodyPr wrap="square" lIns="0" tIns="0" rIns="0" bIns="0" rtlCol="0" anchor="ctr"/>
          <a:lstStyle/>
          <a:p>
            <a:pPr marL="0" indent="0">
              <a:buNone/>
            </a:pPr>
            <a:r>
              <a:rPr lang="en-US" sz="1900" b="1" dirty="0">
                <a:solidFill>
                  <a:srgbClr val="2E2D2C"/>
                </a:solidFill>
                <a:latin typeface="Barlow Semi Condensed" pitchFamily="34" charset="0"/>
                <a:ea typeface="Barlow Semi Condensed" pitchFamily="34" charset="-122"/>
                <a:cs typeface="Barlow Semi Condensed" pitchFamily="34" charset="-120"/>
              </a:rPr>
              <a:t>DR. JULIO CÉSAR DE LA CRUZ NAVÍAS</a:t>
            </a:r>
            <a:endParaRPr lang="en-US" sz="1900" dirty="0"/>
          </a:p>
        </p:txBody>
      </p:sp>
      <p:sp>
        <p:nvSpPr>
          <p:cNvPr id="11" name="Text 7"/>
          <p:cNvSpPr/>
          <p:nvPr/>
        </p:nvSpPr>
        <p:spPr>
          <a:xfrm>
            <a:off x="548640" y="2350008"/>
            <a:ext cx="9418320" cy="566928"/>
          </a:xfrm>
          <a:prstGeom prst="rect">
            <a:avLst/>
          </a:prstGeom>
          <a:noFill/>
          <a:ln/>
        </p:spPr>
        <p:txBody>
          <a:bodyPr wrap="square" lIns="0" tIns="0" rIns="0" bIns="0" rtlCol="0" anchor="t"/>
          <a:lstStyle/>
          <a:p>
            <a:pPr marL="0" indent="0">
              <a:lnSpc>
                <a:spcPct val="112000"/>
              </a:lnSpc>
              <a:buNone/>
            </a:pPr>
            <a:r>
              <a:rPr lang="en-US" sz="1450" dirty="0">
                <a:solidFill>
                  <a:srgbClr val="3A3532"/>
                </a:solidFill>
                <a:latin typeface="Barlow Semi Condensed" pitchFamily="34" charset="0"/>
                <a:ea typeface="Barlow Semi Condensed" pitchFamily="34" charset="-122"/>
                <a:cs typeface="Barlow Semi Condensed" pitchFamily="34" charset="-120"/>
              </a:rPr>
              <a:t>Subsecretario de Gestión Educativa</a:t>
            </a:r>
            <a:endParaRPr lang="en-US" sz="1450" dirty="0"/>
          </a:p>
        </p:txBody>
      </p:sp>
      <p:sp>
        <p:nvSpPr>
          <p:cNvPr id="12" name="Text 8"/>
          <p:cNvSpPr/>
          <p:nvPr/>
        </p:nvSpPr>
        <p:spPr>
          <a:xfrm>
            <a:off x="548640" y="2916936"/>
            <a:ext cx="9418320" cy="384048"/>
          </a:xfrm>
          <a:prstGeom prst="rect">
            <a:avLst/>
          </a:prstGeom>
          <a:noFill/>
          <a:ln/>
        </p:spPr>
        <p:txBody>
          <a:bodyPr wrap="square" lIns="0" tIns="0" rIns="0" bIns="0" rtlCol="0" anchor="ctr"/>
          <a:lstStyle/>
          <a:p>
            <a:pPr marL="0" indent="0">
              <a:buNone/>
            </a:pPr>
            <a:r>
              <a:rPr lang="en-US" sz="1900" b="1" dirty="0">
                <a:solidFill>
                  <a:srgbClr val="2E2D2C"/>
                </a:solidFill>
                <a:latin typeface="Barlow Semi Condensed" pitchFamily="34" charset="0"/>
                <a:ea typeface="Barlow Semi Condensed" pitchFamily="34" charset="-122"/>
                <a:cs typeface="Barlow Semi Condensed" pitchFamily="34" charset="-120"/>
              </a:rPr>
              <a:t>DRA. CARINA NAZER</a:t>
            </a:r>
            <a:endParaRPr lang="en-US" sz="1900" dirty="0"/>
          </a:p>
        </p:txBody>
      </p:sp>
      <p:sp>
        <p:nvSpPr>
          <p:cNvPr id="13" name="Text 9"/>
          <p:cNvSpPr/>
          <p:nvPr/>
        </p:nvSpPr>
        <p:spPr>
          <a:xfrm>
            <a:off x="548640" y="3300984"/>
            <a:ext cx="9418320" cy="566928"/>
          </a:xfrm>
          <a:prstGeom prst="rect">
            <a:avLst/>
          </a:prstGeom>
          <a:noFill/>
          <a:ln/>
        </p:spPr>
        <p:txBody>
          <a:bodyPr wrap="square" lIns="0" tIns="0" rIns="0" bIns="0" rtlCol="0" anchor="t"/>
          <a:lstStyle/>
          <a:p>
            <a:pPr marL="0" indent="0">
              <a:lnSpc>
                <a:spcPct val="112000"/>
              </a:lnSpc>
              <a:buNone/>
            </a:pPr>
            <a:r>
              <a:rPr lang="en-US" sz="1450" dirty="0">
                <a:solidFill>
                  <a:srgbClr val="3A3532"/>
                </a:solidFill>
                <a:latin typeface="Barlow Semi Condensed" pitchFamily="34" charset="0"/>
                <a:ea typeface="Barlow Semi Condensed" pitchFamily="34" charset="-122"/>
                <a:cs typeface="Barlow Semi Condensed" pitchFamily="34" charset="-120"/>
              </a:rPr>
              <a:t>Directora General de Nivel Superior</a:t>
            </a:r>
            <a:endParaRPr lang="en-US" sz="1450" dirty="0"/>
          </a:p>
        </p:txBody>
      </p:sp>
      <p:sp>
        <p:nvSpPr>
          <p:cNvPr id="14" name="Text 10"/>
          <p:cNvSpPr/>
          <p:nvPr/>
        </p:nvSpPr>
        <p:spPr>
          <a:xfrm>
            <a:off x="548640" y="3867912"/>
            <a:ext cx="9418320" cy="384048"/>
          </a:xfrm>
          <a:prstGeom prst="rect">
            <a:avLst/>
          </a:prstGeom>
          <a:noFill/>
          <a:ln/>
        </p:spPr>
        <p:txBody>
          <a:bodyPr wrap="square" lIns="0" tIns="0" rIns="0" bIns="0" rtlCol="0" anchor="ctr"/>
          <a:lstStyle/>
          <a:p>
            <a:pPr marL="0" indent="0">
              <a:buNone/>
            </a:pPr>
            <a:r>
              <a:rPr lang="en-US" sz="1900" b="1" dirty="0">
                <a:solidFill>
                  <a:srgbClr val="2E2D2C"/>
                </a:solidFill>
                <a:latin typeface="Barlow Semi Condensed" pitchFamily="34" charset="0"/>
                <a:ea typeface="Barlow Semi Condensed" pitchFamily="34" charset="-122"/>
                <a:cs typeface="Barlow Semi Condensed" pitchFamily="34" charset="-120"/>
              </a:rPr>
              <a:t>LIC. JULIO FERNANDO SIMONIT</a:t>
            </a:r>
            <a:endParaRPr lang="en-US" sz="1900" dirty="0"/>
          </a:p>
        </p:txBody>
      </p:sp>
      <p:sp>
        <p:nvSpPr>
          <p:cNvPr id="15" name="Text 11"/>
          <p:cNvSpPr/>
          <p:nvPr/>
        </p:nvSpPr>
        <p:spPr>
          <a:xfrm>
            <a:off x="548640" y="4251960"/>
            <a:ext cx="9418320" cy="566928"/>
          </a:xfrm>
          <a:prstGeom prst="rect">
            <a:avLst/>
          </a:prstGeom>
          <a:noFill/>
          <a:ln/>
        </p:spPr>
        <p:txBody>
          <a:bodyPr wrap="square" lIns="0" tIns="0" rIns="0" bIns="0" rtlCol="0" anchor="t"/>
          <a:lstStyle/>
          <a:p>
            <a:pPr marL="0" indent="0">
              <a:lnSpc>
                <a:spcPct val="112000"/>
              </a:lnSpc>
              <a:buNone/>
            </a:pPr>
            <a:r>
              <a:rPr lang="en-US" sz="1450" dirty="0">
                <a:solidFill>
                  <a:srgbClr val="3A3532"/>
                </a:solidFill>
                <a:latin typeface="Barlow Semi Condensed" pitchFamily="34" charset="0"/>
                <a:ea typeface="Barlow Semi Condensed" pitchFamily="34" charset="-122"/>
                <a:cs typeface="Barlow Semi Condensed" pitchFamily="34" charset="-120"/>
              </a:rPr>
              <a:t>Director de la Dirección de Planeamiento e Investigación Educativa</a:t>
            </a:r>
            <a:endParaRPr lang="en-US" sz="1450" dirty="0"/>
          </a:p>
        </p:txBody>
      </p:sp>
      <p:sp>
        <p:nvSpPr>
          <p:cNvPr id="16" name="Text 12"/>
          <p:cNvSpPr/>
          <p:nvPr/>
        </p:nvSpPr>
        <p:spPr>
          <a:xfrm>
            <a:off x="548640" y="5029200"/>
            <a:ext cx="9418320" cy="384048"/>
          </a:xfrm>
          <a:prstGeom prst="rect">
            <a:avLst/>
          </a:prstGeom>
          <a:noFill/>
          <a:ln/>
        </p:spPr>
        <p:txBody>
          <a:bodyPr wrap="square" lIns="0" tIns="0" rIns="0" bIns="0" rtlCol="0" anchor="ctr"/>
          <a:lstStyle/>
          <a:p>
            <a:pPr marL="0" indent="0">
              <a:buNone/>
            </a:pPr>
            <a:r>
              <a:rPr lang="en-US" sz="1900" b="1" dirty="0">
                <a:solidFill>
                  <a:srgbClr val="2E2D2C"/>
                </a:solidFill>
                <a:latin typeface="Barlow Semi Condensed" pitchFamily="34" charset="0"/>
                <a:ea typeface="Barlow Semi Condensed" pitchFamily="34" charset="-122"/>
                <a:cs typeface="Barlow Semi Condensed" pitchFamily="34" charset="-120"/>
              </a:rPr>
              <a:t>PROF. SERGIO GUTIÉRREZ</a:t>
            </a:r>
            <a:endParaRPr lang="en-US" sz="1900" dirty="0"/>
          </a:p>
        </p:txBody>
      </p:sp>
      <p:sp>
        <p:nvSpPr>
          <p:cNvPr id="17" name="Text 13"/>
          <p:cNvSpPr/>
          <p:nvPr/>
        </p:nvSpPr>
        <p:spPr>
          <a:xfrm>
            <a:off x="548640" y="5413248"/>
            <a:ext cx="9418320" cy="566928"/>
          </a:xfrm>
          <a:prstGeom prst="rect">
            <a:avLst/>
          </a:prstGeom>
          <a:noFill/>
          <a:ln/>
        </p:spPr>
        <p:txBody>
          <a:bodyPr wrap="square" lIns="0" tIns="0" rIns="0" bIns="0" rtlCol="0" anchor="t"/>
          <a:lstStyle/>
          <a:p>
            <a:pPr marL="0" indent="0">
              <a:lnSpc>
                <a:spcPct val="112000"/>
              </a:lnSpc>
              <a:buNone/>
            </a:pPr>
            <a:r>
              <a:rPr lang="en-US" sz="1450" dirty="0">
                <a:solidFill>
                  <a:srgbClr val="3A3532"/>
                </a:solidFill>
                <a:latin typeface="Barlow Semi Condensed" pitchFamily="34" charset="0"/>
                <a:ea typeface="Barlow Semi Condensed" pitchFamily="34" charset="-122"/>
                <a:cs typeface="Barlow Semi Condensed" pitchFamily="34" charset="-120"/>
              </a:rPr>
              <a:t>Director de la Dirección de Educación Técnico Profesional</a:t>
            </a:r>
            <a:endParaRPr lang="en-US" sz="1450" dirty="0"/>
          </a:p>
        </p:txBody>
      </p:sp>
      <p:sp>
        <p:nvSpPr>
          <p:cNvPr id="18" name="Text 14"/>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19" name="Text 15"/>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737360"/>
          </a:xfrm>
          <a:prstGeom prst="rect">
            <a:avLst/>
          </a:prstGeom>
          <a:solidFill>
            <a:srgbClr val="FACD05"/>
          </a:solidFill>
          <a:ln/>
        </p:spPr>
      </p:sp>
      <p:pic>
        <p:nvPicPr>
          <p:cNvPr id="3" name="Image 0" descr="assets/logo_gobierno.png"/>
          <p:cNvPicPr>
            <a:picLocks noChangeAspect="1"/>
          </p:cNvPicPr>
          <p:nvPr/>
        </p:nvPicPr>
        <p:blipFill>
          <a:blip r:embed="rId3"/>
          <a:stretch>
            <a:fillRect/>
          </a:stretch>
        </p:blipFill>
        <p:spPr>
          <a:xfrm>
            <a:off x="548640" y="548640"/>
            <a:ext cx="2651760" cy="648310"/>
          </a:xfrm>
          <a:prstGeom prst="rect">
            <a:avLst/>
          </a:prstGeom>
        </p:spPr>
      </p:pic>
      <p:sp>
        <p:nvSpPr>
          <p:cNvPr id="4" name="Shape 1"/>
          <p:cNvSpPr/>
          <p:nvPr/>
        </p:nvSpPr>
        <p:spPr>
          <a:xfrm>
            <a:off x="10451592" y="0"/>
            <a:ext cx="1737360" cy="1920240"/>
          </a:xfrm>
          <a:prstGeom prst="rect">
            <a:avLst/>
          </a:prstGeom>
          <a:solidFill>
            <a:srgbClr val="719C29"/>
          </a:solidFill>
          <a:ln/>
        </p:spPr>
      </p:sp>
      <p:sp>
        <p:nvSpPr>
          <p:cNvPr id="5" name="Shape 2"/>
          <p:cNvSpPr/>
          <p:nvPr/>
        </p:nvSpPr>
        <p:spPr>
          <a:xfrm>
            <a:off x="10451592" y="1920240"/>
            <a:ext cx="1737360" cy="2057400"/>
          </a:xfrm>
          <a:prstGeom prst="rect">
            <a:avLst/>
          </a:prstGeom>
          <a:solidFill>
            <a:srgbClr val="4A7FC0"/>
          </a:solidFill>
          <a:ln/>
        </p:spPr>
      </p:sp>
      <p:sp>
        <p:nvSpPr>
          <p:cNvPr id="6" name="Shape 3"/>
          <p:cNvSpPr/>
          <p:nvPr/>
        </p:nvSpPr>
        <p:spPr>
          <a:xfrm>
            <a:off x="10451592" y="3977640"/>
            <a:ext cx="1737360" cy="1508760"/>
          </a:xfrm>
          <a:prstGeom prst="rect">
            <a:avLst/>
          </a:prstGeom>
          <a:solidFill>
            <a:srgbClr val="FACD05"/>
          </a:solidFill>
          <a:ln/>
        </p:spPr>
      </p:sp>
      <p:sp>
        <p:nvSpPr>
          <p:cNvPr id="7" name="Shape 4"/>
          <p:cNvSpPr/>
          <p:nvPr/>
        </p:nvSpPr>
        <p:spPr>
          <a:xfrm>
            <a:off x="10451592" y="5486400"/>
            <a:ext cx="1737360" cy="1371600"/>
          </a:xfrm>
          <a:prstGeom prst="rect">
            <a:avLst/>
          </a:prstGeom>
          <a:solidFill>
            <a:srgbClr val="EB3A16"/>
          </a:solidFill>
          <a:ln/>
        </p:spPr>
      </p:sp>
      <p:sp>
        <p:nvSpPr>
          <p:cNvPr id="8" name="Shape 5"/>
          <p:cNvSpPr/>
          <p:nvPr/>
        </p:nvSpPr>
        <p:spPr>
          <a:xfrm>
            <a:off x="10908792" y="4320540"/>
            <a:ext cx="822960" cy="822960"/>
          </a:xfrm>
          <a:prstGeom prst="ellipse">
            <a:avLst/>
          </a:prstGeom>
          <a:solidFill>
            <a:srgbClr val="FFFFFF"/>
          </a:solidFill>
          <a:ln/>
        </p:spPr>
      </p:sp>
      <p:pic>
        <p:nvPicPr>
          <p:cNvPr id="9" name="Image 1" descr="icons/cap_2E2D2C.png"/>
          <p:cNvPicPr>
            <a:picLocks noChangeAspect="1"/>
          </p:cNvPicPr>
          <p:nvPr/>
        </p:nvPicPr>
        <p:blipFill>
          <a:blip r:embed="rId4"/>
          <a:stretch>
            <a:fillRect/>
          </a:stretch>
        </p:blipFill>
        <p:spPr>
          <a:xfrm>
            <a:off x="11015777" y="4427525"/>
            <a:ext cx="608990" cy="608990"/>
          </a:xfrm>
          <a:prstGeom prst="rect">
            <a:avLst/>
          </a:prstGeom>
        </p:spPr>
      </p:pic>
      <p:sp>
        <p:nvSpPr>
          <p:cNvPr id="10" name="Text 6"/>
          <p:cNvSpPr/>
          <p:nvPr/>
        </p:nvSpPr>
        <p:spPr>
          <a:xfrm>
            <a:off x="548640" y="1901952"/>
            <a:ext cx="9418320" cy="320040"/>
          </a:xfrm>
          <a:prstGeom prst="rect">
            <a:avLst/>
          </a:prstGeom>
          <a:noFill/>
          <a:ln/>
        </p:spPr>
        <p:txBody>
          <a:bodyPr wrap="square" lIns="0" tIns="0" rIns="0" bIns="0" rtlCol="0" anchor="ctr"/>
          <a:lstStyle/>
          <a:p>
            <a:pPr marL="0" indent="0">
              <a:buNone/>
            </a:pPr>
            <a:r>
              <a:rPr lang="en-US" sz="1350" b="1" kern="0" spc="180" dirty="0">
                <a:solidFill>
                  <a:srgbClr val="C22F0F"/>
                </a:solidFill>
                <a:latin typeface="Barlow Semi Condensed" pitchFamily="34" charset="0"/>
                <a:ea typeface="Barlow Semi Condensed" pitchFamily="34" charset="-122"/>
                <a:cs typeface="Barlow Semi Condensed" pitchFamily="34" charset="-120"/>
              </a:rPr>
              <a:t>DIRECCIÓN GENERAL DE NIVEL SUPERIOR</a:t>
            </a:r>
            <a:endParaRPr lang="en-US" sz="1350" dirty="0"/>
          </a:p>
        </p:txBody>
      </p:sp>
      <p:sp>
        <p:nvSpPr>
          <p:cNvPr id="11" name="Text 7"/>
          <p:cNvSpPr/>
          <p:nvPr/>
        </p:nvSpPr>
        <p:spPr>
          <a:xfrm>
            <a:off x="530352" y="2286000"/>
            <a:ext cx="9418320" cy="502920"/>
          </a:xfrm>
          <a:prstGeom prst="rect">
            <a:avLst/>
          </a:prstGeom>
          <a:noFill/>
          <a:ln/>
        </p:spPr>
        <p:txBody>
          <a:bodyPr wrap="square" lIns="0" tIns="0" rIns="0" bIns="0" rtlCol="0" anchor="ctr"/>
          <a:lstStyle/>
          <a:p>
            <a:pPr marL="0" indent="0">
              <a:buNone/>
            </a:pPr>
            <a:r>
              <a:rPr lang="en-US" sz="2500" b="1" dirty="0">
                <a:solidFill>
                  <a:srgbClr val="2E2D2C"/>
                </a:solidFill>
                <a:latin typeface="Barlow Semi Condensed" pitchFamily="34" charset="0"/>
                <a:ea typeface="Barlow Semi Condensed" pitchFamily="34" charset="-122"/>
                <a:cs typeface="Barlow Semi Condensed" pitchFamily="34" charset="-120"/>
              </a:rPr>
              <a:t>Acompañamiento a la</a:t>
            </a:r>
            <a:endParaRPr lang="en-US" sz="2500" dirty="0"/>
          </a:p>
        </p:txBody>
      </p:sp>
      <p:sp>
        <p:nvSpPr>
          <p:cNvPr id="12" name="Shape 8"/>
          <p:cNvSpPr/>
          <p:nvPr/>
        </p:nvSpPr>
        <p:spPr>
          <a:xfrm>
            <a:off x="502920" y="2788920"/>
            <a:ext cx="8869680" cy="1078992"/>
          </a:xfrm>
          <a:prstGeom prst="roundRect">
            <a:avLst>
              <a:gd name="adj" fmla="val 4237"/>
            </a:avLst>
          </a:prstGeom>
          <a:solidFill>
            <a:srgbClr val="2E2D2C"/>
          </a:solidFill>
          <a:ln/>
        </p:spPr>
      </p:sp>
      <p:sp>
        <p:nvSpPr>
          <p:cNvPr id="13" name="Text 9"/>
          <p:cNvSpPr/>
          <p:nvPr/>
        </p:nvSpPr>
        <p:spPr>
          <a:xfrm>
            <a:off x="777240" y="2788920"/>
            <a:ext cx="8412480" cy="1078992"/>
          </a:xfrm>
          <a:prstGeom prst="rect">
            <a:avLst/>
          </a:prstGeom>
          <a:noFill/>
          <a:ln/>
        </p:spPr>
        <p:txBody>
          <a:bodyPr wrap="square" lIns="0" tIns="0" rIns="0" bIns="0" rtlCol="0" anchor="ctr"/>
          <a:lstStyle/>
          <a:p>
            <a:pPr marL="0" indent="0">
              <a:lnSpc>
                <a:spcPct val="100000"/>
              </a:lnSpc>
              <a:buNone/>
            </a:pPr>
            <a:r>
              <a:rPr lang="en-US" sz="3800" b="1" dirty="0">
                <a:solidFill>
                  <a:srgbClr val="FFFFFF"/>
                </a:solidFill>
                <a:latin typeface="Barlow Semi Condensed" pitchFamily="34" charset="0"/>
                <a:ea typeface="Barlow Semi Condensed" pitchFamily="34" charset="-122"/>
                <a:cs typeface="Barlow Semi Condensed" pitchFamily="34" charset="-120"/>
              </a:rPr>
              <a:t>ALFABETIZACIÓN ACADÉMICA</a:t>
            </a:r>
            <a:endParaRPr lang="en-US" sz="3800" dirty="0"/>
          </a:p>
        </p:txBody>
      </p:sp>
      <p:sp>
        <p:nvSpPr>
          <p:cNvPr id="14" name="Text 10"/>
          <p:cNvSpPr/>
          <p:nvPr/>
        </p:nvSpPr>
        <p:spPr>
          <a:xfrm>
            <a:off x="530352" y="3986784"/>
            <a:ext cx="9418320" cy="457200"/>
          </a:xfrm>
          <a:prstGeom prst="rect">
            <a:avLst/>
          </a:prstGeom>
          <a:noFill/>
          <a:ln/>
        </p:spPr>
        <p:txBody>
          <a:bodyPr wrap="square" lIns="0" tIns="0" rIns="0" bIns="0" rtlCol="0" anchor="ctr"/>
          <a:lstStyle/>
          <a:p>
            <a:pPr marL="0" indent="0">
              <a:buNone/>
            </a:pPr>
            <a:r>
              <a:rPr lang="en-US" sz="2100" b="1" dirty="0">
                <a:solidFill>
                  <a:srgbClr val="2E2D2C"/>
                </a:solidFill>
                <a:latin typeface="Barlow Semi Condensed" pitchFamily="34" charset="0"/>
                <a:ea typeface="Barlow Semi Condensed" pitchFamily="34" charset="-122"/>
                <a:cs typeface="Barlow Semi Condensed" pitchFamily="34" charset="-120"/>
              </a:rPr>
              <a:t>como Eje Transversal en la Educación Superior</a:t>
            </a:r>
            <a:endParaRPr lang="en-US" sz="2100" dirty="0"/>
          </a:p>
        </p:txBody>
      </p:sp>
      <p:sp>
        <p:nvSpPr>
          <p:cNvPr id="15" name="Text 11"/>
          <p:cNvSpPr/>
          <p:nvPr/>
        </p:nvSpPr>
        <p:spPr>
          <a:xfrm>
            <a:off x="548640" y="4526280"/>
            <a:ext cx="9235440" cy="384048"/>
          </a:xfrm>
          <a:prstGeom prst="rect">
            <a:avLst/>
          </a:prstGeom>
          <a:noFill/>
          <a:ln/>
        </p:spPr>
        <p:txBody>
          <a:bodyPr wrap="square" lIns="0" tIns="0" rIns="0" bIns="0" rtlCol="0" anchor="ctr"/>
          <a:lstStyle/>
          <a:p>
            <a:pPr marL="0" indent="0">
              <a:buNone/>
            </a:pPr>
            <a:r>
              <a:rPr lang="en-US" sz="1600" b="1" dirty="0">
                <a:solidFill>
                  <a:srgbClr val="C22F0F"/>
                </a:solidFill>
                <a:latin typeface="Barlow Semi Condensed" pitchFamily="34" charset="0"/>
                <a:ea typeface="Barlow Semi Condensed" pitchFamily="34" charset="-122"/>
                <a:cs typeface="Barlow Semi Condensed" pitchFamily="34" charset="-120"/>
              </a:rPr>
              <a:t>Lineamientos Generales del Plan  ·  Resolución Ministerial N° 2929/2026</a:t>
            </a:r>
            <a:endParaRPr lang="en-US" sz="1600" dirty="0"/>
          </a:p>
        </p:txBody>
      </p:sp>
      <p:sp>
        <p:nvSpPr>
          <p:cNvPr id="16" name="Shape 12"/>
          <p:cNvSpPr/>
          <p:nvPr/>
        </p:nvSpPr>
        <p:spPr>
          <a:xfrm>
            <a:off x="566928" y="5029200"/>
            <a:ext cx="2377440" cy="0"/>
          </a:xfrm>
          <a:prstGeom prst="line">
            <a:avLst/>
          </a:prstGeom>
          <a:noFill/>
          <a:ln w="22225">
            <a:solidFill>
              <a:srgbClr val="EB3A16"/>
            </a:solidFill>
            <a:prstDash val="solid"/>
          </a:ln>
        </p:spPr>
      </p:sp>
      <p:sp>
        <p:nvSpPr>
          <p:cNvPr id="17" name="Text 13"/>
          <p:cNvSpPr/>
          <p:nvPr/>
        </p:nvSpPr>
        <p:spPr>
          <a:xfrm>
            <a:off x="548640" y="5193792"/>
            <a:ext cx="9235440" cy="365760"/>
          </a:xfrm>
          <a:prstGeom prst="rect">
            <a:avLst/>
          </a:prstGeom>
          <a:noFill/>
          <a:ln/>
        </p:spPr>
        <p:txBody>
          <a:bodyPr wrap="square" lIns="0" tIns="0" rIns="0" bIns="0" rtlCol="0" anchor="ctr"/>
          <a:lstStyle/>
          <a:p>
            <a:pPr marL="0" indent="0">
              <a:buNone/>
            </a:pPr>
            <a:r>
              <a:rPr lang="en-US" sz="1450" b="1" dirty="0">
                <a:solidFill>
                  <a:srgbClr val="2E2D2C"/>
                </a:solidFill>
                <a:latin typeface="Barlow Semi Condensed" pitchFamily="34" charset="0"/>
                <a:ea typeface="Barlow Semi Condensed" pitchFamily="34" charset="-122"/>
                <a:cs typeface="Barlow Semi Condensed" pitchFamily="34" charset="-120"/>
              </a:rPr>
              <a:t>Referente de Alfabetización Académica: </a:t>
            </a:r>
            <a:r>
              <a:rPr lang="en-US" sz="1450" dirty="0">
                <a:solidFill>
                  <a:srgbClr val="3A3532"/>
                </a:solidFill>
                <a:latin typeface="Barlow Semi Condensed" pitchFamily="34" charset="0"/>
                <a:ea typeface="Barlow Semi Condensed" pitchFamily="34" charset="-122"/>
                <a:cs typeface="Barlow Semi Condensed" pitchFamily="34" charset="-120"/>
              </a:rPr>
              <a:t>Prof. Alexandra Verónica Rey</a:t>
            </a:r>
            <a:endParaRPr lang="en-US" sz="1450" dirty="0"/>
          </a:p>
        </p:txBody>
      </p:sp>
      <p:sp>
        <p:nvSpPr>
          <p:cNvPr id="18" name="Text 14"/>
          <p:cNvSpPr/>
          <p:nvPr/>
        </p:nvSpPr>
        <p:spPr>
          <a:xfrm>
            <a:off x="548640" y="5532120"/>
            <a:ext cx="9235440" cy="365760"/>
          </a:xfrm>
          <a:prstGeom prst="rect">
            <a:avLst/>
          </a:prstGeom>
          <a:noFill/>
          <a:ln/>
        </p:spPr>
        <p:txBody>
          <a:bodyPr wrap="square" lIns="0" tIns="0" rIns="0" bIns="0" rtlCol="0" anchor="ctr"/>
          <a:lstStyle/>
          <a:p>
            <a:pPr marL="0" indent="0">
              <a:buNone/>
            </a:pPr>
            <a:r>
              <a:rPr lang="en-US" sz="1350" i="1" dirty="0">
                <a:solidFill>
                  <a:srgbClr val="6E6862"/>
                </a:solidFill>
                <a:latin typeface="Barlow Semi Condensed" pitchFamily="34" charset="0"/>
                <a:ea typeface="Barlow Semi Condensed" pitchFamily="34" charset="-122"/>
                <a:cs typeface="Barlow Semi Condensed" pitchFamily="34" charset="-120"/>
              </a:rPr>
              <a:t>Presentación para todos los Institutos Superiores de Formación Docente y Técnica</a:t>
            </a:r>
            <a:endParaRPr lang="en-US" sz="1350" dirty="0"/>
          </a:p>
        </p:txBody>
      </p:sp>
      <p:pic>
        <p:nvPicPr>
          <p:cNvPr id="19" name="Image 2" descr="assets/logo_ministerio_dgns.png"/>
          <p:cNvPicPr>
            <a:picLocks noChangeAspect="1"/>
          </p:cNvPicPr>
          <p:nvPr/>
        </p:nvPicPr>
        <p:blipFill>
          <a:blip r:embed="rId5"/>
          <a:stretch>
            <a:fillRect/>
          </a:stretch>
        </p:blipFill>
        <p:spPr>
          <a:xfrm>
            <a:off x="548640" y="6108192"/>
            <a:ext cx="2011680" cy="411480"/>
          </a:xfrm>
          <a:prstGeom prst="rect">
            <a:avLst/>
          </a:prstGeom>
        </p:spPr>
      </p:pic>
      <p:sp>
        <p:nvSpPr>
          <p:cNvPr id="20" name="Text 15"/>
          <p:cNvSpPr/>
          <p:nvPr/>
        </p:nvSpPr>
        <p:spPr>
          <a:xfrm>
            <a:off x="5943600" y="6217920"/>
            <a:ext cx="3840480" cy="274320"/>
          </a:xfrm>
          <a:prstGeom prst="rect">
            <a:avLst/>
          </a:prstGeom>
          <a:noFill/>
          <a:ln/>
        </p:spPr>
        <p:txBody>
          <a:bodyPr wrap="square" lIns="0" tIns="0" rIns="0" bIns="0" rtlCol="0" anchor="ctr"/>
          <a:lstStyle/>
          <a:p>
            <a:pPr marL="0" indent="0" algn="r">
              <a:buNone/>
            </a:pPr>
            <a:r>
              <a:rPr lang="en-US" sz="1100" dirty="0">
                <a:solidFill>
                  <a:srgbClr val="6E6862"/>
                </a:solidFill>
                <a:latin typeface="Barlow Semi Condensed" pitchFamily="34" charset="0"/>
                <a:ea typeface="Barlow Semi Condensed" pitchFamily="34" charset="-122"/>
                <a:cs typeface="Barlow Semi Condensed" pitchFamily="34" charset="-120"/>
              </a:rPr>
              <a:t>Corrientes, 2026</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FUNDAMENTACIÓN</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Marco normativo y conceptual</a:t>
            </a:r>
            <a:endParaRPr lang="en-US" sz="3000" dirty="0"/>
          </a:p>
        </p:txBody>
      </p:sp>
      <p:sp>
        <p:nvSpPr>
          <p:cNvPr id="10" name="Text 6"/>
          <p:cNvSpPr/>
          <p:nvPr/>
        </p:nvSpPr>
        <p:spPr>
          <a:xfrm>
            <a:off x="548640" y="1298448"/>
            <a:ext cx="10789920" cy="320040"/>
          </a:xfrm>
          <a:prstGeom prst="rect">
            <a:avLst/>
          </a:prstGeom>
          <a:noFill/>
          <a:ln/>
        </p:spPr>
        <p:txBody>
          <a:bodyPr wrap="square" lIns="0" tIns="0" rIns="0" bIns="0" rtlCol="0" anchor="ctr"/>
          <a:lstStyle/>
          <a:p>
            <a:pPr marL="0" indent="0">
              <a:buNone/>
            </a:pPr>
            <a:r>
              <a:rPr lang="en-US" sz="1500" i="1" dirty="0">
                <a:solidFill>
                  <a:srgbClr val="6E6862"/>
                </a:solidFill>
                <a:latin typeface="Barlow Semi Condensed" pitchFamily="34" charset="0"/>
                <a:ea typeface="Barlow Semi Condensed" pitchFamily="34" charset="-122"/>
                <a:cs typeface="Barlow Semi Condensed" pitchFamily="34" charset="-120"/>
              </a:rPr>
              <a:t>¿Por qué institucionalizar la alfabetización académica?</a:t>
            </a:r>
            <a:endParaRPr lang="en-US" sz="1500" dirty="0"/>
          </a:p>
        </p:txBody>
      </p:sp>
      <p:sp>
        <p:nvSpPr>
          <p:cNvPr id="11" name="Shape 7"/>
          <p:cNvSpPr/>
          <p:nvPr/>
        </p:nvSpPr>
        <p:spPr>
          <a:xfrm>
            <a:off x="548640" y="1828800"/>
            <a:ext cx="11109960" cy="3977640"/>
          </a:xfrm>
          <a:prstGeom prst="roundRect">
            <a:avLst>
              <a:gd name="adj" fmla="val 1839"/>
            </a:avLst>
          </a:prstGeom>
          <a:solidFill>
            <a:srgbClr val="F3F1EC"/>
          </a:solidFill>
          <a:ln/>
        </p:spPr>
      </p:sp>
      <p:sp>
        <p:nvSpPr>
          <p:cNvPr id="12" name="Shape 8"/>
          <p:cNvSpPr/>
          <p:nvPr/>
        </p:nvSpPr>
        <p:spPr>
          <a:xfrm>
            <a:off x="914400" y="2148840"/>
            <a:ext cx="594360" cy="594360"/>
          </a:xfrm>
          <a:prstGeom prst="ellipse">
            <a:avLst/>
          </a:prstGeom>
          <a:solidFill>
            <a:srgbClr val="2E2D2C"/>
          </a:solidFill>
          <a:ln/>
        </p:spPr>
      </p:sp>
      <p:pic>
        <p:nvPicPr>
          <p:cNvPr id="13" name="Image 2" descr="icons/book_FFFFFF.png"/>
          <p:cNvPicPr>
            <a:picLocks noChangeAspect="1"/>
          </p:cNvPicPr>
          <p:nvPr/>
        </p:nvPicPr>
        <p:blipFill>
          <a:blip r:embed="rId5"/>
          <a:stretch>
            <a:fillRect/>
          </a:stretch>
        </p:blipFill>
        <p:spPr>
          <a:xfrm>
            <a:off x="991667" y="2226107"/>
            <a:ext cx="439826" cy="439826"/>
          </a:xfrm>
          <a:prstGeom prst="rect">
            <a:avLst/>
          </a:prstGeom>
        </p:spPr>
      </p:pic>
      <p:sp>
        <p:nvSpPr>
          <p:cNvPr id="14" name="Text 9"/>
          <p:cNvSpPr/>
          <p:nvPr/>
        </p:nvSpPr>
        <p:spPr>
          <a:xfrm>
            <a:off x="1691640" y="2148840"/>
            <a:ext cx="9646920" cy="594360"/>
          </a:xfrm>
          <a:prstGeom prst="rect">
            <a:avLst/>
          </a:prstGeom>
          <a:noFill/>
          <a:ln/>
        </p:spPr>
        <p:txBody>
          <a:bodyPr wrap="square" lIns="0" tIns="0" rIns="0" bIns="0" rtlCol="0" anchor="ctr"/>
          <a:lstStyle/>
          <a:p>
            <a:pPr marL="0" indent="0">
              <a:buNone/>
            </a:pPr>
            <a:r>
              <a:rPr lang="en-US" sz="1800" b="1" dirty="0">
                <a:solidFill>
                  <a:srgbClr val="2E2D2C"/>
                </a:solidFill>
                <a:latin typeface="Barlow Semi Condensed" pitchFamily="34" charset="0"/>
                <a:ea typeface="Barlow Semi Condensed" pitchFamily="34" charset="-122"/>
                <a:cs typeface="Barlow Semi Condensed" pitchFamily="34" charset="-120"/>
              </a:rPr>
              <a:t>Marco normativo y conceptual</a:t>
            </a:r>
            <a:endParaRPr lang="en-US" sz="1800" dirty="0"/>
          </a:p>
        </p:txBody>
      </p:sp>
      <p:sp>
        <p:nvSpPr>
          <p:cNvPr id="15" name="Text 10"/>
          <p:cNvSpPr/>
          <p:nvPr/>
        </p:nvSpPr>
        <p:spPr>
          <a:xfrm>
            <a:off x="1005840" y="2926080"/>
            <a:ext cx="10195560" cy="2697480"/>
          </a:xfrm>
          <a:prstGeom prst="rect">
            <a:avLst/>
          </a:prstGeom>
          <a:noFill/>
          <a:ln/>
        </p:spPr>
        <p:txBody>
          <a:bodyPr wrap="square" lIns="0" tIns="0" rIns="0" bIns="0" rtlCol="0" anchor="t"/>
          <a:lstStyle/>
          <a:p>
            <a:pPr marL="342900" indent="-342900">
              <a:lnSpc>
                <a:spcPct val="110000"/>
              </a:lnSpc>
              <a:spcAft>
                <a:spcPts val="900"/>
              </a:spcAft>
              <a:buSzPct val="100000"/>
              <a:buChar char="•"/>
            </a:pPr>
            <a:r>
              <a:rPr lang="en-US" sz="1700" dirty="0">
                <a:solidFill>
                  <a:srgbClr val="3A3532"/>
                </a:solidFill>
                <a:latin typeface="Barlow Semi Condensed" pitchFamily="34" charset="0"/>
                <a:ea typeface="Barlow Semi Condensed" pitchFamily="34" charset="-122"/>
                <a:cs typeface="Barlow Semi Condensed" pitchFamily="34" charset="-120"/>
              </a:rPr>
              <a:t>Ley de Educación Nacional N° 26.206 (art. 11, inciso l): la lectura y la escritura como requisitos esenciales para la educación a lo largo de la vida.</a:t>
            </a:r>
            <a:endParaRPr lang="en-US" sz="1700" dirty="0"/>
          </a:p>
          <a:p>
            <a:pPr marL="342900" indent="-342900">
              <a:lnSpc>
                <a:spcPct val="110000"/>
              </a:lnSpc>
              <a:spcAft>
                <a:spcPts val="900"/>
              </a:spcAft>
              <a:buSzPct val="100000"/>
              <a:buChar char="•"/>
            </a:pPr>
            <a:r>
              <a:rPr lang="en-US" sz="1700" dirty="0">
                <a:solidFill>
                  <a:srgbClr val="3A3532"/>
                </a:solidFill>
                <a:latin typeface="Barlow Semi Condensed" pitchFamily="34" charset="0"/>
                <a:ea typeface="Barlow Semi Condensed" pitchFamily="34" charset="-122"/>
                <a:cs typeface="Barlow Semi Condensed" pitchFamily="34" charset="-120"/>
              </a:rPr>
              <a:t>Desde 2023, el Plan de Compromiso por la Alfabetización (Res. CFE N° 471/24) instituye la alfabetización como eje prioritario y obligatorio en todo el país.</a:t>
            </a:r>
            <a:endParaRPr lang="en-US" sz="1700" dirty="0"/>
          </a:p>
          <a:p>
            <a:pPr marL="342900" indent="-342900">
              <a:lnSpc>
                <a:spcPct val="110000"/>
              </a:lnSpc>
              <a:spcAft>
                <a:spcPts val="900"/>
              </a:spcAft>
              <a:buSzPct val="100000"/>
              <a:buChar char="•"/>
            </a:pPr>
            <a:r>
              <a:rPr lang="en-US" sz="1700" dirty="0">
                <a:solidFill>
                  <a:srgbClr val="3A3532"/>
                </a:solidFill>
                <a:latin typeface="Barlow Semi Condensed" pitchFamily="34" charset="0"/>
                <a:ea typeface="Barlow Semi Condensed" pitchFamily="34" charset="-122"/>
                <a:cs typeface="Barlow Semi Condensed" pitchFamily="34" charset="-120"/>
              </a:rPr>
              <a:t>Alfabetización académica: conjunto de habilidades, estrategias y prácticas de lenguaje para leer, escribir y comprender críticamente textos del nivel superior.</a:t>
            </a:r>
            <a:endParaRPr lang="en-US" sz="1700" dirty="0"/>
          </a:p>
          <a:p>
            <a:pPr marL="342900" indent="-342900">
              <a:lnSpc>
                <a:spcPct val="110000"/>
              </a:lnSpc>
              <a:spcAft>
                <a:spcPts val="900"/>
              </a:spcAft>
              <a:buSzPct val="100000"/>
              <a:buChar char="•"/>
            </a:pPr>
            <a:r>
              <a:rPr lang="en-US" sz="1700" dirty="0">
                <a:solidFill>
                  <a:srgbClr val="3A3532"/>
                </a:solidFill>
                <a:latin typeface="Barlow Semi Condensed" pitchFamily="34" charset="0"/>
                <a:ea typeface="Barlow Semi Condensed" pitchFamily="34" charset="-122"/>
                <a:cs typeface="Barlow Semi Condensed" pitchFamily="34" charset="-120"/>
              </a:rPr>
              <a:t>No es una habilidad básica ya adquirida: es un proceso continuo de aprendizaje para ingresar a la cultura discursiva de cada disciplina (Carlino).</a:t>
            </a:r>
            <a:endParaRPr lang="en-US" sz="1700" dirty="0"/>
          </a:p>
        </p:txBody>
      </p:sp>
      <p:sp>
        <p:nvSpPr>
          <p:cNvPr id="16" name="Text 11"/>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17" name="Text 12"/>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FUNDAMENTACIÓN</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2500" b="1" dirty="0">
                <a:solidFill>
                  <a:srgbClr val="2E2D2C"/>
                </a:solidFill>
                <a:latin typeface="Barlow Semi Condensed" pitchFamily="34" charset="0"/>
                <a:ea typeface="Barlow Semi Condensed" pitchFamily="34" charset="-122"/>
                <a:cs typeface="Barlow Semi Condensed" pitchFamily="34" charset="-120"/>
              </a:rPr>
              <a:t>El problema y las claves del marco conceptual</a:t>
            </a:r>
            <a:endParaRPr lang="en-US" sz="2500" dirty="0"/>
          </a:p>
        </p:txBody>
      </p:sp>
      <p:sp>
        <p:nvSpPr>
          <p:cNvPr id="10" name="Text 6"/>
          <p:cNvSpPr/>
          <p:nvPr/>
        </p:nvSpPr>
        <p:spPr>
          <a:xfrm>
            <a:off x="548640" y="1280160"/>
            <a:ext cx="11109960" cy="868680"/>
          </a:xfrm>
          <a:prstGeom prst="rect">
            <a:avLst/>
          </a:prstGeom>
          <a:noFill/>
          <a:ln/>
        </p:spPr>
        <p:txBody>
          <a:bodyPr wrap="square" lIns="0" tIns="0" rIns="0" bIns="0" rtlCol="0" anchor="t"/>
          <a:lstStyle/>
          <a:p>
            <a:pPr marL="0" indent="0">
              <a:lnSpc>
                <a:spcPct val="118000"/>
              </a:lnSpc>
              <a:buNone/>
            </a:pPr>
            <a:r>
              <a:rPr lang="en-US" sz="1300" i="1" dirty="0">
                <a:solidFill>
                  <a:srgbClr val="6E6862"/>
                </a:solidFill>
                <a:latin typeface="Barlow Semi Condensed" pitchFamily="34" charset="0"/>
                <a:ea typeface="Barlow Semi Condensed" pitchFamily="34" charset="-122"/>
                <a:cs typeface="Barlow Semi Condensed" pitchFamily="34" charset="-120"/>
              </a:rPr>
              <a:t>Persiste un desfase entre las prácticas de lectura y escritura del secundario y las exigencias epistémicas del Nivel Superior: los estudiantes ingresan alfabetizados en sentido básico, pero no en la cultura académica disciplinar. El principio rector: pasar de una intervención puntual, centrada en el ingreso, a una política institucional sistémica, sostenida en cuatro claves.</a:t>
            </a:r>
            <a:endParaRPr lang="en-US" sz="1300" dirty="0"/>
          </a:p>
        </p:txBody>
      </p:sp>
      <p:sp>
        <p:nvSpPr>
          <p:cNvPr id="11" name="Shape 7"/>
          <p:cNvSpPr/>
          <p:nvPr/>
        </p:nvSpPr>
        <p:spPr>
          <a:xfrm>
            <a:off x="548640" y="2212848"/>
            <a:ext cx="5385816" cy="1956816"/>
          </a:xfrm>
          <a:prstGeom prst="roundRect">
            <a:avLst>
              <a:gd name="adj" fmla="val 3738"/>
            </a:avLst>
          </a:prstGeom>
          <a:solidFill>
            <a:srgbClr val="F3F1EC"/>
          </a:solidFill>
          <a:ln/>
        </p:spPr>
      </p:sp>
      <p:sp>
        <p:nvSpPr>
          <p:cNvPr id="12" name="Shape 8"/>
          <p:cNvSpPr/>
          <p:nvPr/>
        </p:nvSpPr>
        <p:spPr>
          <a:xfrm>
            <a:off x="548640" y="2212848"/>
            <a:ext cx="64008" cy="1956816"/>
          </a:xfrm>
          <a:prstGeom prst="rect">
            <a:avLst/>
          </a:prstGeom>
          <a:solidFill>
            <a:srgbClr val="2E2D2C"/>
          </a:solidFill>
          <a:ln/>
        </p:spPr>
      </p:sp>
      <p:sp>
        <p:nvSpPr>
          <p:cNvPr id="13" name="Shape 9"/>
          <p:cNvSpPr/>
          <p:nvPr/>
        </p:nvSpPr>
        <p:spPr>
          <a:xfrm>
            <a:off x="822960" y="2432304"/>
            <a:ext cx="475488" cy="475488"/>
          </a:xfrm>
          <a:prstGeom prst="ellipse">
            <a:avLst/>
          </a:prstGeom>
          <a:solidFill>
            <a:srgbClr val="2E2D2C"/>
          </a:solidFill>
          <a:ln/>
        </p:spPr>
      </p:sp>
      <p:pic>
        <p:nvPicPr>
          <p:cNvPr id="14" name="Image 2" descr="icons/sitemap_FFFFFF.png"/>
          <p:cNvPicPr>
            <a:picLocks noChangeAspect="1"/>
          </p:cNvPicPr>
          <p:nvPr/>
        </p:nvPicPr>
        <p:blipFill>
          <a:blip r:embed="rId5"/>
          <a:stretch>
            <a:fillRect/>
          </a:stretch>
        </p:blipFill>
        <p:spPr>
          <a:xfrm>
            <a:off x="884773" y="2494117"/>
            <a:ext cx="351861" cy="351861"/>
          </a:xfrm>
          <a:prstGeom prst="rect">
            <a:avLst/>
          </a:prstGeom>
        </p:spPr>
      </p:pic>
      <p:sp>
        <p:nvSpPr>
          <p:cNvPr id="15" name="Text 10"/>
          <p:cNvSpPr/>
          <p:nvPr/>
        </p:nvSpPr>
        <p:spPr>
          <a:xfrm>
            <a:off x="1444752" y="2377440"/>
            <a:ext cx="4215384" cy="502920"/>
          </a:xfrm>
          <a:prstGeom prst="rect">
            <a:avLst/>
          </a:prstGeom>
          <a:noFill/>
          <a:ln/>
        </p:spPr>
        <p:txBody>
          <a:bodyPr wrap="square" lIns="0" tIns="0" rIns="0" bIns="0" rtlCol="0" anchor="ctr"/>
          <a:lstStyle/>
          <a:p>
            <a:pPr marL="0" indent="0">
              <a:lnSpc>
                <a:spcPct val="100000"/>
              </a:lnSpc>
              <a:buNone/>
            </a:pPr>
            <a:r>
              <a:rPr lang="en-US" sz="1500" b="1" dirty="0">
                <a:solidFill>
                  <a:srgbClr val="2E2D2C"/>
                </a:solidFill>
                <a:latin typeface="Barlow Semi Condensed" pitchFamily="34" charset="0"/>
                <a:ea typeface="Barlow Semi Condensed" pitchFamily="34" charset="-122"/>
                <a:cs typeface="Barlow Semi Condensed" pitchFamily="34" charset="-120"/>
              </a:rPr>
              <a:t>Transversalidad</a:t>
            </a:r>
            <a:endParaRPr lang="en-US" sz="1500" dirty="0"/>
          </a:p>
        </p:txBody>
      </p:sp>
      <p:sp>
        <p:nvSpPr>
          <p:cNvPr id="16" name="Text 11"/>
          <p:cNvSpPr/>
          <p:nvPr/>
        </p:nvSpPr>
        <p:spPr>
          <a:xfrm>
            <a:off x="822960" y="2980944"/>
            <a:ext cx="4837176" cy="1042416"/>
          </a:xfrm>
          <a:prstGeom prst="rect">
            <a:avLst/>
          </a:prstGeom>
          <a:noFill/>
          <a:ln/>
        </p:spPr>
        <p:txBody>
          <a:bodyPr wrap="square" lIns="0" tIns="0" rIns="0" bIns="0" rtlCol="0" anchor="t"/>
          <a:lstStyle/>
          <a:p>
            <a:pPr marL="0" indent="0">
              <a:lnSpc>
                <a:spcPct val="112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La lectura y la escritura no son un compartimento aislado: atraviesan todas las disciplinas como estrategia didáctica compartida por toda la comunidad docente, no solo por Lengua y Literatura.</a:t>
            </a:r>
            <a:endParaRPr lang="en-US" sz="1150" dirty="0"/>
          </a:p>
        </p:txBody>
      </p:sp>
      <p:sp>
        <p:nvSpPr>
          <p:cNvPr id="17" name="Shape 12"/>
          <p:cNvSpPr/>
          <p:nvPr/>
        </p:nvSpPr>
        <p:spPr>
          <a:xfrm>
            <a:off x="6254496" y="2212848"/>
            <a:ext cx="5385816" cy="1956816"/>
          </a:xfrm>
          <a:prstGeom prst="roundRect">
            <a:avLst>
              <a:gd name="adj" fmla="val 3738"/>
            </a:avLst>
          </a:prstGeom>
          <a:solidFill>
            <a:srgbClr val="F3F1EC"/>
          </a:solidFill>
          <a:ln/>
        </p:spPr>
      </p:sp>
      <p:sp>
        <p:nvSpPr>
          <p:cNvPr id="18" name="Shape 13"/>
          <p:cNvSpPr/>
          <p:nvPr/>
        </p:nvSpPr>
        <p:spPr>
          <a:xfrm>
            <a:off x="6254496" y="2212848"/>
            <a:ext cx="64008" cy="1956816"/>
          </a:xfrm>
          <a:prstGeom prst="rect">
            <a:avLst/>
          </a:prstGeom>
          <a:solidFill>
            <a:srgbClr val="EB3A16"/>
          </a:solidFill>
          <a:ln/>
        </p:spPr>
      </p:sp>
      <p:sp>
        <p:nvSpPr>
          <p:cNvPr id="19" name="Shape 14"/>
          <p:cNvSpPr/>
          <p:nvPr/>
        </p:nvSpPr>
        <p:spPr>
          <a:xfrm>
            <a:off x="6528816" y="2432304"/>
            <a:ext cx="475488" cy="475488"/>
          </a:xfrm>
          <a:prstGeom prst="ellipse">
            <a:avLst/>
          </a:prstGeom>
          <a:solidFill>
            <a:srgbClr val="EB3A16"/>
          </a:solidFill>
          <a:ln/>
        </p:spPr>
      </p:sp>
      <p:pic>
        <p:nvPicPr>
          <p:cNvPr id="20" name="Image 3" descr="icons/hands_FFFFFF.png"/>
          <p:cNvPicPr>
            <a:picLocks noChangeAspect="1"/>
          </p:cNvPicPr>
          <p:nvPr/>
        </p:nvPicPr>
        <p:blipFill>
          <a:blip r:embed="rId6"/>
          <a:stretch>
            <a:fillRect/>
          </a:stretch>
        </p:blipFill>
        <p:spPr>
          <a:xfrm>
            <a:off x="6590629" y="2494117"/>
            <a:ext cx="351861" cy="351861"/>
          </a:xfrm>
          <a:prstGeom prst="rect">
            <a:avLst/>
          </a:prstGeom>
        </p:spPr>
      </p:pic>
      <p:sp>
        <p:nvSpPr>
          <p:cNvPr id="21" name="Text 15"/>
          <p:cNvSpPr/>
          <p:nvPr/>
        </p:nvSpPr>
        <p:spPr>
          <a:xfrm>
            <a:off x="7150608" y="2377440"/>
            <a:ext cx="4215384" cy="502920"/>
          </a:xfrm>
          <a:prstGeom prst="rect">
            <a:avLst/>
          </a:prstGeom>
          <a:noFill/>
          <a:ln/>
        </p:spPr>
        <p:txBody>
          <a:bodyPr wrap="square" lIns="0" tIns="0" rIns="0" bIns="0" rtlCol="0" anchor="ctr"/>
          <a:lstStyle/>
          <a:p>
            <a:pPr marL="0" indent="0">
              <a:lnSpc>
                <a:spcPct val="100000"/>
              </a:lnSpc>
              <a:buNone/>
            </a:pPr>
            <a:r>
              <a:rPr lang="en-US" sz="1500" b="1" dirty="0">
                <a:solidFill>
                  <a:srgbClr val="2E2D2C"/>
                </a:solidFill>
                <a:latin typeface="Barlow Semi Condensed" pitchFamily="34" charset="0"/>
                <a:ea typeface="Barlow Semi Condensed" pitchFamily="34" charset="-122"/>
                <a:cs typeface="Barlow Semi Condensed" pitchFamily="34" charset="-120"/>
              </a:rPr>
              <a:t>Institucionalización</a:t>
            </a:r>
            <a:endParaRPr lang="en-US" sz="1500" dirty="0"/>
          </a:p>
        </p:txBody>
      </p:sp>
      <p:sp>
        <p:nvSpPr>
          <p:cNvPr id="22" name="Text 16"/>
          <p:cNvSpPr/>
          <p:nvPr/>
        </p:nvSpPr>
        <p:spPr>
          <a:xfrm>
            <a:off x="6528816" y="2980944"/>
            <a:ext cx="4837176" cy="1042416"/>
          </a:xfrm>
          <a:prstGeom prst="rect">
            <a:avLst/>
          </a:prstGeom>
          <a:noFill/>
          <a:ln/>
        </p:spPr>
        <p:txBody>
          <a:bodyPr wrap="square" lIns="0" tIns="0" rIns="0" bIns="0" rtlCol="0" anchor="t"/>
          <a:lstStyle/>
          <a:p>
            <a:pPr marL="0" indent="0">
              <a:lnSpc>
                <a:spcPct val="112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Enseñar a leer y escribir en el nivel superior es una responsabilidad compartida entre estudiantes, docentes e instituciones (Carlino, 2004): exige pactos colectivos, no esfuerzos individuales.</a:t>
            </a:r>
            <a:endParaRPr lang="en-US" sz="1150" dirty="0"/>
          </a:p>
        </p:txBody>
      </p:sp>
      <p:sp>
        <p:nvSpPr>
          <p:cNvPr id="23" name="Shape 17"/>
          <p:cNvSpPr/>
          <p:nvPr/>
        </p:nvSpPr>
        <p:spPr>
          <a:xfrm>
            <a:off x="548640" y="4370832"/>
            <a:ext cx="5385816" cy="1956816"/>
          </a:xfrm>
          <a:prstGeom prst="roundRect">
            <a:avLst>
              <a:gd name="adj" fmla="val 3738"/>
            </a:avLst>
          </a:prstGeom>
          <a:solidFill>
            <a:srgbClr val="F3F1EC"/>
          </a:solidFill>
          <a:ln/>
        </p:spPr>
      </p:sp>
      <p:sp>
        <p:nvSpPr>
          <p:cNvPr id="24" name="Shape 18"/>
          <p:cNvSpPr/>
          <p:nvPr/>
        </p:nvSpPr>
        <p:spPr>
          <a:xfrm>
            <a:off x="548640" y="4370832"/>
            <a:ext cx="64008" cy="1956816"/>
          </a:xfrm>
          <a:prstGeom prst="rect">
            <a:avLst/>
          </a:prstGeom>
          <a:solidFill>
            <a:srgbClr val="719C29"/>
          </a:solidFill>
          <a:ln/>
        </p:spPr>
      </p:sp>
      <p:sp>
        <p:nvSpPr>
          <p:cNvPr id="25" name="Shape 19"/>
          <p:cNvSpPr/>
          <p:nvPr/>
        </p:nvSpPr>
        <p:spPr>
          <a:xfrm>
            <a:off x="822960" y="4590288"/>
            <a:ext cx="475488" cy="475488"/>
          </a:xfrm>
          <a:prstGeom prst="ellipse">
            <a:avLst/>
          </a:prstGeom>
          <a:solidFill>
            <a:srgbClr val="719C29"/>
          </a:solidFill>
          <a:ln/>
        </p:spPr>
      </p:sp>
      <p:pic>
        <p:nvPicPr>
          <p:cNvPr id="26" name="Image 4" descr="icons/target_FFFFFF.png"/>
          <p:cNvPicPr>
            <a:picLocks noChangeAspect="1"/>
          </p:cNvPicPr>
          <p:nvPr/>
        </p:nvPicPr>
        <p:blipFill>
          <a:blip r:embed="rId7"/>
          <a:stretch>
            <a:fillRect/>
          </a:stretch>
        </p:blipFill>
        <p:spPr>
          <a:xfrm>
            <a:off x="884773" y="4652101"/>
            <a:ext cx="351861" cy="351861"/>
          </a:xfrm>
          <a:prstGeom prst="rect">
            <a:avLst/>
          </a:prstGeom>
        </p:spPr>
      </p:pic>
      <p:sp>
        <p:nvSpPr>
          <p:cNvPr id="27" name="Text 20"/>
          <p:cNvSpPr/>
          <p:nvPr/>
        </p:nvSpPr>
        <p:spPr>
          <a:xfrm>
            <a:off x="1444752" y="4535424"/>
            <a:ext cx="4215384" cy="502920"/>
          </a:xfrm>
          <a:prstGeom prst="rect">
            <a:avLst/>
          </a:prstGeom>
          <a:noFill/>
          <a:ln/>
        </p:spPr>
        <p:txBody>
          <a:bodyPr wrap="square" lIns="0" tIns="0" rIns="0" bIns="0" rtlCol="0" anchor="ctr"/>
          <a:lstStyle/>
          <a:p>
            <a:pPr marL="0" indent="0">
              <a:lnSpc>
                <a:spcPct val="100000"/>
              </a:lnSpc>
              <a:buNone/>
            </a:pPr>
            <a:r>
              <a:rPr lang="en-US" sz="1500" b="1" dirty="0">
                <a:solidFill>
                  <a:srgbClr val="2E2D2C"/>
                </a:solidFill>
                <a:latin typeface="Barlow Semi Condensed" pitchFamily="34" charset="0"/>
                <a:ea typeface="Barlow Semi Condensed" pitchFamily="34" charset="-122"/>
                <a:cs typeface="Barlow Semi Condensed" pitchFamily="34" charset="-120"/>
              </a:rPr>
              <a:t>Inmersión en la cultura disciplinar</a:t>
            </a:r>
            <a:endParaRPr lang="en-US" sz="1500" dirty="0"/>
          </a:p>
        </p:txBody>
      </p:sp>
      <p:sp>
        <p:nvSpPr>
          <p:cNvPr id="28" name="Text 21"/>
          <p:cNvSpPr/>
          <p:nvPr/>
        </p:nvSpPr>
        <p:spPr>
          <a:xfrm>
            <a:off x="822960" y="5138928"/>
            <a:ext cx="4837176" cy="1042416"/>
          </a:xfrm>
          <a:prstGeom prst="rect">
            <a:avLst/>
          </a:prstGeom>
          <a:noFill/>
          <a:ln/>
        </p:spPr>
        <p:txBody>
          <a:bodyPr wrap="square" lIns="0" tIns="0" rIns="0" bIns="0" rtlCol="0" anchor="t"/>
          <a:lstStyle/>
          <a:p>
            <a:pPr marL="0" indent="0">
              <a:lnSpc>
                <a:spcPct val="112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Cada disciplina es un espacio discursivo propio: aprenderla exige apropiarse de sus modos de leer y escribir, no solo de sus contenidos (Carlino, 2004).</a:t>
            </a:r>
            <a:endParaRPr lang="en-US" sz="1150" dirty="0"/>
          </a:p>
        </p:txBody>
      </p:sp>
      <p:sp>
        <p:nvSpPr>
          <p:cNvPr id="29" name="Shape 22"/>
          <p:cNvSpPr/>
          <p:nvPr/>
        </p:nvSpPr>
        <p:spPr>
          <a:xfrm>
            <a:off x="6254496" y="4370832"/>
            <a:ext cx="5385816" cy="1956816"/>
          </a:xfrm>
          <a:prstGeom prst="roundRect">
            <a:avLst>
              <a:gd name="adj" fmla="val 3738"/>
            </a:avLst>
          </a:prstGeom>
          <a:solidFill>
            <a:srgbClr val="F3F1EC"/>
          </a:solidFill>
          <a:ln/>
        </p:spPr>
      </p:sp>
      <p:sp>
        <p:nvSpPr>
          <p:cNvPr id="30" name="Shape 23"/>
          <p:cNvSpPr/>
          <p:nvPr/>
        </p:nvSpPr>
        <p:spPr>
          <a:xfrm>
            <a:off x="6254496" y="4370832"/>
            <a:ext cx="64008" cy="1956816"/>
          </a:xfrm>
          <a:prstGeom prst="rect">
            <a:avLst/>
          </a:prstGeom>
          <a:solidFill>
            <a:srgbClr val="4A7FC0"/>
          </a:solidFill>
          <a:ln/>
        </p:spPr>
      </p:sp>
      <p:sp>
        <p:nvSpPr>
          <p:cNvPr id="31" name="Shape 24"/>
          <p:cNvSpPr/>
          <p:nvPr/>
        </p:nvSpPr>
        <p:spPr>
          <a:xfrm>
            <a:off x="6528816" y="4590288"/>
            <a:ext cx="475488" cy="475488"/>
          </a:xfrm>
          <a:prstGeom prst="ellipse">
            <a:avLst/>
          </a:prstGeom>
          <a:solidFill>
            <a:srgbClr val="4A7FC0"/>
          </a:solidFill>
          <a:ln/>
        </p:spPr>
      </p:sp>
      <p:pic>
        <p:nvPicPr>
          <p:cNvPr id="32" name="Image 5" descr="icons/chalk_FFFFFF.png"/>
          <p:cNvPicPr>
            <a:picLocks noChangeAspect="1"/>
          </p:cNvPicPr>
          <p:nvPr/>
        </p:nvPicPr>
        <p:blipFill>
          <a:blip r:embed="rId8"/>
          <a:stretch>
            <a:fillRect/>
          </a:stretch>
        </p:blipFill>
        <p:spPr>
          <a:xfrm>
            <a:off x="6590629" y="4652101"/>
            <a:ext cx="351861" cy="351861"/>
          </a:xfrm>
          <a:prstGeom prst="rect">
            <a:avLst/>
          </a:prstGeom>
        </p:spPr>
      </p:pic>
      <p:sp>
        <p:nvSpPr>
          <p:cNvPr id="33" name="Text 25"/>
          <p:cNvSpPr/>
          <p:nvPr/>
        </p:nvSpPr>
        <p:spPr>
          <a:xfrm>
            <a:off x="7150608" y="4535424"/>
            <a:ext cx="4215384" cy="502920"/>
          </a:xfrm>
          <a:prstGeom prst="rect">
            <a:avLst/>
          </a:prstGeom>
          <a:noFill/>
          <a:ln/>
        </p:spPr>
        <p:txBody>
          <a:bodyPr wrap="square" lIns="0" tIns="0" rIns="0" bIns="0" rtlCol="0" anchor="ctr"/>
          <a:lstStyle/>
          <a:p>
            <a:pPr marL="0" indent="0">
              <a:lnSpc>
                <a:spcPct val="100000"/>
              </a:lnSpc>
              <a:buNone/>
            </a:pPr>
            <a:r>
              <a:rPr lang="en-US" sz="1500" b="1" dirty="0">
                <a:solidFill>
                  <a:srgbClr val="2E2D2C"/>
                </a:solidFill>
                <a:latin typeface="Barlow Semi Condensed" pitchFamily="34" charset="0"/>
                <a:ea typeface="Barlow Semi Condensed" pitchFamily="34" charset="-122"/>
                <a:cs typeface="Barlow Semi Condensed" pitchFamily="34" charset="-120"/>
              </a:rPr>
              <a:t>Comunidad académica</a:t>
            </a:r>
            <a:endParaRPr lang="en-US" sz="1500" dirty="0"/>
          </a:p>
        </p:txBody>
      </p:sp>
      <p:sp>
        <p:nvSpPr>
          <p:cNvPr id="34" name="Text 26"/>
          <p:cNvSpPr/>
          <p:nvPr/>
        </p:nvSpPr>
        <p:spPr>
          <a:xfrm>
            <a:off x="6528816" y="5138928"/>
            <a:ext cx="4837176" cy="1042416"/>
          </a:xfrm>
          <a:prstGeom prst="rect">
            <a:avLst/>
          </a:prstGeom>
          <a:noFill/>
          <a:ln/>
        </p:spPr>
        <p:txBody>
          <a:bodyPr wrap="square" lIns="0" tIns="0" rIns="0" bIns="0" rtlCol="0" anchor="t"/>
          <a:lstStyle/>
          <a:p>
            <a:pPr marL="0" indent="0">
              <a:lnSpc>
                <a:spcPct val="112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Las instituciones superiores son comunidades discursivas con géneros y reglas propias (Maingueneau, 1987): materiales, consignas y evaluación deben adecuarse a esas exigencias.</a:t>
            </a:r>
            <a:endParaRPr lang="en-US" sz="1150" dirty="0"/>
          </a:p>
        </p:txBody>
      </p:sp>
      <p:sp>
        <p:nvSpPr>
          <p:cNvPr id="35" name="Text 27"/>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36" name="Text 28"/>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A · FORMACIÓN Y ACOMPAÑAMIENTO SITUADO</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Formación continua: cursos y jornadas 2026</a:t>
            </a:r>
            <a:endParaRPr lang="en-US" sz="3000" dirty="0"/>
          </a:p>
        </p:txBody>
      </p:sp>
      <p:sp>
        <p:nvSpPr>
          <p:cNvPr id="10" name="Text 6"/>
          <p:cNvSpPr/>
          <p:nvPr/>
        </p:nvSpPr>
        <p:spPr>
          <a:xfrm>
            <a:off x="548640" y="1298448"/>
            <a:ext cx="10789920" cy="292608"/>
          </a:xfrm>
          <a:prstGeom prst="rect">
            <a:avLst/>
          </a:prstGeom>
          <a:noFill/>
          <a:ln/>
        </p:spPr>
        <p:txBody>
          <a:bodyPr wrap="square" lIns="0" tIns="0" rIns="0" bIns="0" rtlCol="0" anchor="ctr"/>
          <a:lstStyle/>
          <a:p>
            <a:pPr marL="0" indent="0">
              <a:buNone/>
            </a:pPr>
            <a:r>
              <a:rPr lang="en-US" sz="1250" i="1" dirty="0">
                <a:solidFill>
                  <a:srgbClr val="6E6862"/>
                </a:solidFill>
                <a:latin typeface="Barlow Semi Condensed" pitchFamily="34" charset="0"/>
                <a:ea typeface="Barlow Semi Condensed" pitchFamily="34" charset="-122"/>
                <a:cs typeface="Barlow Semi Condensed" pitchFamily="34" charset="-120"/>
              </a:rPr>
              <a:t>Dispositivos situados por instituto sede, con proyección territorial en distintas zonas de la provincia</a:t>
            </a:r>
            <a:endParaRPr lang="en-US" sz="1250" dirty="0"/>
          </a:p>
        </p:txBody>
      </p:sp>
      <p:sp>
        <p:nvSpPr>
          <p:cNvPr id="11" name="Shape 7"/>
          <p:cNvSpPr/>
          <p:nvPr/>
        </p:nvSpPr>
        <p:spPr>
          <a:xfrm>
            <a:off x="548640" y="1691640"/>
            <a:ext cx="2240280" cy="960120"/>
          </a:xfrm>
          <a:prstGeom prst="roundRect">
            <a:avLst>
              <a:gd name="adj" fmla="val 7619"/>
            </a:avLst>
          </a:prstGeom>
          <a:solidFill>
            <a:srgbClr val="F3F1EC"/>
          </a:solidFill>
          <a:ln/>
          <a:effectLst>
            <a:outerShdw blurRad="76200" dist="25400" dir="5400000" algn="bl" rotWithShape="0">
              <a:srgbClr val="000000">
                <a:alpha val="12000"/>
              </a:srgbClr>
            </a:outerShdw>
          </a:effectLst>
        </p:spPr>
      </p:sp>
      <p:sp>
        <p:nvSpPr>
          <p:cNvPr id="12" name="Text 8"/>
          <p:cNvSpPr/>
          <p:nvPr/>
        </p:nvSpPr>
        <p:spPr>
          <a:xfrm>
            <a:off x="621792" y="1783080"/>
            <a:ext cx="2093976" cy="556870"/>
          </a:xfrm>
          <a:prstGeom prst="rect">
            <a:avLst/>
          </a:prstGeom>
          <a:noFill/>
          <a:ln/>
        </p:spPr>
        <p:txBody>
          <a:bodyPr wrap="square" lIns="0" tIns="0" rIns="0" bIns="0" rtlCol="0" anchor="b"/>
          <a:lstStyle/>
          <a:p>
            <a:pPr marL="0" indent="0" algn="ctr">
              <a:buNone/>
            </a:pPr>
            <a:r>
              <a:rPr lang="en-US" sz="3400" b="1" dirty="0">
                <a:solidFill>
                  <a:srgbClr val="EB3A16"/>
                </a:solidFill>
                <a:latin typeface="Barlow Semi Condensed" pitchFamily="34" charset="0"/>
                <a:ea typeface="Barlow Semi Condensed" pitchFamily="34" charset="-122"/>
                <a:cs typeface="Barlow Semi Condensed" pitchFamily="34" charset="-120"/>
              </a:rPr>
              <a:t>2</a:t>
            </a:r>
            <a:endParaRPr lang="en-US" sz="3400" dirty="0"/>
          </a:p>
        </p:txBody>
      </p:sp>
      <p:sp>
        <p:nvSpPr>
          <p:cNvPr id="13" name="Text 9"/>
          <p:cNvSpPr/>
          <p:nvPr/>
        </p:nvSpPr>
        <p:spPr>
          <a:xfrm>
            <a:off x="621792" y="2267712"/>
            <a:ext cx="2093976" cy="364846"/>
          </a:xfrm>
          <a:prstGeom prst="rect">
            <a:avLst/>
          </a:prstGeom>
          <a:noFill/>
          <a:ln/>
        </p:spPr>
        <p:txBody>
          <a:bodyPr wrap="square" lIns="0" tIns="0" rIns="0" bIns="0" rtlCol="0" anchor="t"/>
          <a:lstStyle/>
          <a:p>
            <a:pPr marL="0" indent="0" algn="ctr">
              <a:lnSpc>
                <a:spcPct val="100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Cursos</a:t>
            </a:r>
            <a:endParaRPr lang="en-US" sz="1150" dirty="0"/>
          </a:p>
        </p:txBody>
      </p:sp>
      <p:sp>
        <p:nvSpPr>
          <p:cNvPr id="14" name="Shape 10"/>
          <p:cNvSpPr/>
          <p:nvPr/>
        </p:nvSpPr>
        <p:spPr>
          <a:xfrm>
            <a:off x="2926080" y="1691640"/>
            <a:ext cx="2240280" cy="960120"/>
          </a:xfrm>
          <a:prstGeom prst="roundRect">
            <a:avLst>
              <a:gd name="adj" fmla="val 7619"/>
            </a:avLst>
          </a:prstGeom>
          <a:solidFill>
            <a:srgbClr val="F3F1EC"/>
          </a:solidFill>
          <a:ln/>
          <a:effectLst>
            <a:outerShdw blurRad="76200" dist="25400" dir="5400000" algn="bl" rotWithShape="0">
              <a:srgbClr val="000000">
                <a:alpha val="12000"/>
              </a:srgbClr>
            </a:outerShdw>
          </a:effectLst>
        </p:spPr>
      </p:sp>
      <p:sp>
        <p:nvSpPr>
          <p:cNvPr id="15" name="Text 11"/>
          <p:cNvSpPr/>
          <p:nvPr/>
        </p:nvSpPr>
        <p:spPr>
          <a:xfrm>
            <a:off x="2999232" y="1783080"/>
            <a:ext cx="2093976" cy="556870"/>
          </a:xfrm>
          <a:prstGeom prst="rect">
            <a:avLst/>
          </a:prstGeom>
          <a:noFill/>
          <a:ln/>
        </p:spPr>
        <p:txBody>
          <a:bodyPr wrap="square" lIns="0" tIns="0" rIns="0" bIns="0" rtlCol="0" anchor="b"/>
          <a:lstStyle/>
          <a:p>
            <a:pPr marL="0" indent="0" algn="ctr">
              <a:buNone/>
            </a:pPr>
            <a:r>
              <a:rPr lang="en-US" sz="3400" b="1" dirty="0">
                <a:solidFill>
                  <a:srgbClr val="EB3A16"/>
                </a:solidFill>
                <a:latin typeface="Barlow Semi Condensed" pitchFamily="34" charset="0"/>
                <a:ea typeface="Barlow Semi Condensed" pitchFamily="34" charset="-122"/>
                <a:cs typeface="Barlow Semi Condensed" pitchFamily="34" charset="-120"/>
              </a:rPr>
              <a:t>3</a:t>
            </a:r>
            <a:endParaRPr lang="en-US" sz="3400" dirty="0"/>
          </a:p>
        </p:txBody>
      </p:sp>
      <p:sp>
        <p:nvSpPr>
          <p:cNvPr id="16" name="Text 12"/>
          <p:cNvSpPr/>
          <p:nvPr/>
        </p:nvSpPr>
        <p:spPr>
          <a:xfrm>
            <a:off x="2999232" y="2267712"/>
            <a:ext cx="2093976" cy="364846"/>
          </a:xfrm>
          <a:prstGeom prst="rect">
            <a:avLst/>
          </a:prstGeom>
          <a:noFill/>
          <a:ln/>
        </p:spPr>
        <p:txBody>
          <a:bodyPr wrap="square" lIns="0" tIns="0" rIns="0" bIns="0" rtlCol="0" anchor="t"/>
          <a:lstStyle/>
          <a:p>
            <a:pPr marL="0" indent="0" algn="ctr">
              <a:lnSpc>
                <a:spcPct val="100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Jornadas</a:t>
            </a:r>
            <a:endParaRPr lang="en-US" sz="1150" dirty="0"/>
          </a:p>
        </p:txBody>
      </p:sp>
      <p:sp>
        <p:nvSpPr>
          <p:cNvPr id="17" name="Text 13"/>
          <p:cNvSpPr/>
          <p:nvPr/>
        </p:nvSpPr>
        <p:spPr>
          <a:xfrm>
            <a:off x="5440680" y="1691640"/>
            <a:ext cx="6217920" cy="960120"/>
          </a:xfrm>
          <a:prstGeom prst="rect">
            <a:avLst/>
          </a:prstGeom>
          <a:noFill/>
          <a:ln/>
        </p:spPr>
        <p:txBody>
          <a:bodyPr wrap="square" lIns="0" tIns="0" rIns="0" bIns="0" rtlCol="0" anchor="t"/>
          <a:lstStyle/>
          <a:p>
            <a:pPr marL="0" indent="0">
              <a:lnSpc>
                <a:spcPct val="120000"/>
              </a:lnSpc>
              <a:buNone/>
            </a:pPr>
            <a:r>
              <a:rPr lang="en-US" sz="1350" b="1" dirty="0">
                <a:solidFill>
                  <a:srgbClr val="2E2D2C"/>
                </a:solidFill>
                <a:latin typeface="Barlow Semi Condensed" pitchFamily="34" charset="0"/>
                <a:ea typeface="Barlow Semi Condensed" pitchFamily="34" charset="-122"/>
                <a:cs typeface="Barlow Semi Condensed" pitchFamily="34" charset="-120"/>
              </a:rPr>
              <a:t>Formato híbrido: </a:t>
            </a:r>
            <a:r>
              <a:rPr lang="en-US" sz="1350" dirty="0">
                <a:solidFill>
                  <a:srgbClr val="3A3532"/>
                </a:solidFill>
                <a:latin typeface="Barlow Semi Condensed" pitchFamily="34" charset="0"/>
                <a:ea typeface="Barlow Semi Condensed" pitchFamily="34" charset="-122"/>
                <a:cs typeface="Barlow Semi Condensed" pitchFamily="34" charset="-120"/>
              </a:rPr>
              <a:t>modalidad virtual (sincrónica y asincrónica) y presencial, con tutorías virtuales para la asistencia técnica continua.</a:t>
            </a:r>
            <a:endParaRPr lang="en-US" sz="135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2880360"/>
          <a:ext cx="11109960" cy="2816352"/>
        </p:xfrm>
        <a:graphic>
          <a:graphicData uri="http://schemas.openxmlformats.org/drawingml/2006/table">
            <a:tbl>
              <a:tblPr/>
              <a:tblGrid>
                <a:gridCol w="3246120">
                  <a:extLst>
                    <a:ext uri="{9D8B030D-6E8A-4147-A177-3AD203B41FA5}">
                      <a16:colId xmlns:a16="http://schemas.microsoft.com/office/drawing/2014/main" val="20000"/>
                    </a:ext>
                  </a:extLst>
                </a:gridCol>
                <a:gridCol w="6309360">
                  <a:extLst>
                    <a:ext uri="{9D8B030D-6E8A-4147-A177-3AD203B41FA5}">
                      <a16:colId xmlns:a16="http://schemas.microsoft.com/office/drawing/2014/main" val="20001"/>
                    </a:ext>
                  </a:extLst>
                </a:gridCol>
                <a:gridCol w="1554480">
                  <a:extLst>
                    <a:ext uri="{9D8B030D-6E8A-4147-A177-3AD203B41FA5}">
                      <a16:colId xmlns:a16="http://schemas.microsoft.com/office/drawing/2014/main" val="20002"/>
                    </a:ext>
                  </a:extLst>
                </a:gridCol>
              </a:tblGrid>
              <a:tr h="438912">
                <a:tc>
                  <a:txBody>
                    <a:bodyPr/>
                    <a:lstStyle/>
                    <a:p>
                      <a:pPr marL="0" indent="0" algn="l">
                        <a:buNone/>
                      </a:pPr>
                      <a:r>
                        <a:rPr lang="en-US" sz="1100" b="1" dirty="0">
                          <a:solidFill>
                            <a:srgbClr val="FFFFFF"/>
                          </a:solidFill>
                          <a:latin typeface="Barlow Semi Condensed" pitchFamily="34" charset="0"/>
                          <a:ea typeface="Barlow Semi Condensed" pitchFamily="34" charset="-122"/>
                          <a:cs typeface="Barlow Semi Condensed" pitchFamily="34" charset="-120"/>
                        </a:rPr>
                        <a:t>Sede</a:t>
                      </a:r>
                      <a:endParaRPr lang="en-US" sz="110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2E2D2C"/>
                    </a:solidFill>
                  </a:tcPr>
                </a:tc>
                <a:tc>
                  <a:txBody>
                    <a:bodyPr/>
                    <a:lstStyle/>
                    <a:p>
                      <a:pPr marL="0" indent="0" algn="l">
                        <a:buNone/>
                      </a:pPr>
                      <a:r>
                        <a:rPr lang="en-US" sz="1100" b="1" dirty="0">
                          <a:solidFill>
                            <a:srgbClr val="FFFFFF"/>
                          </a:solidFill>
                          <a:latin typeface="Barlow Semi Condensed" pitchFamily="34" charset="0"/>
                          <a:ea typeface="Barlow Semi Condensed" pitchFamily="34" charset="-122"/>
                          <a:cs typeface="Barlow Semi Condensed" pitchFamily="34" charset="-120"/>
                        </a:rPr>
                        <a:t>Dispositivo</a:t>
                      </a:r>
                      <a:endParaRPr lang="en-US" sz="110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2E2D2C"/>
                    </a:solidFill>
                  </a:tcPr>
                </a:tc>
                <a:tc>
                  <a:txBody>
                    <a:bodyPr/>
                    <a:lstStyle/>
                    <a:p>
                      <a:pPr marL="0" indent="0" algn="ctr">
                        <a:buNone/>
                      </a:pPr>
                      <a:r>
                        <a:rPr lang="en-US" sz="1100" b="1" dirty="0">
                          <a:solidFill>
                            <a:srgbClr val="FFFFFF"/>
                          </a:solidFill>
                          <a:latin typeface="Barlow Semi Condensed" pitchFamily="34" charset="0"/>
                          <a:ea typeface="Barlow Semi Condensed" pitchFamily="34" charset="-122"/>
                          <a:cs typeface="Barlow Semi Condensed" pitchFamily="34" charset="-120"/>
                        </a:rPr>
                        <a:t>Resolución</a:t>
                      </a:r>
                      <a:endParaRPr lang="en-US" sz="110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2E2D2C"/>
                    </a:solidFill>
                  </a:tcPr>
                </a:tc>
                <a:extLst>
                  <a:ext uri="{0D108BD9-81ED-4DB2-BD59-A6C34878D82A}">
                    <a16:rowId xmlns:a16="http://schemas.microsoft.com/office/drawing/2014/main" val="10000"/>
                  </a:ext>
                </a:extLst>
              </a:tr>
              <a:tr h="475488">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San Roque — ISFD "J.G. de Cossio"</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Curso: Alfabetización académica — cómo enseñar a leer y escribir en el Nivel Superior</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030" i="1" dirty="0">
                          <a:solidFill>
                            <a:srgbClr val="3A3532"/>
                          </a:solidFill>
                          <a:latin typeface="Barlow Semi Condensed" pitchFamily="34" charset="0"/>
                          <a:ea typeface="Barlow Semi Condensed" pitchFamily="34" charset="-122"/>
                          <a:cs typeface="Barlow Semi Condensed" pitchFamily="34" charset="-120"/>
                        </a:rPr>
                        <a:t>RM N° 2319/26</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475488">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San Roque — ISFD "J.G. de Cossio"</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3F1EC"/>
                    </a:solidFill>
                  </a:tcPr>
                </a:tc>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Curso: Diseño de propuestas de enseñanza basadas en la Alfabetización Académica</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3F1EC"/>
                    </a:solidFill>
                  </a:tcPr>
                </a:tc>
                <a:tc>
                  <a:txBody>
                    <a:bodyPr/>
                    <a:lstStyle/>
                    <a:p>
                      <a:pPr marL="0" indent="0" algn="ctr">
                        <a:buNone/>
                      </a:pPr>
                      <a:r>
                        <a:rPr lang="en-US" sz="1030" i="1" dirty="0">
                          <a:solidFill>
                            <a:srgbClr val="3A3532"/>
                          </a:solidFill>
                          <a:latin typeface="Barlow Semi Condensed" pitchFamily="34" charset="0"/>
                          <a:ea typeface="Barlow Semi Condensed" pitchFamily="34" charset="-122"/>
                          <a:cs typeface="Barlow Semi Condensed" pitchFamily="34" charset="-120"/>
                        </a:rPr>
                        <a:t>RM N° 2944/26</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3F1EC"/>
                    </a:solidFill>
                  </a:tcPr>
                </a:tc>
                <a:extLst>
                  <a:ext uri="{0D108BD9-81ED-4DB2-BD59-A6C34878D82A}">
                    <a16:rowId xmlns:a16="http://schemas.microsoft.com/office/drawing/2014/main" val="10002"/>
                  </a:ext>
                </a:extLst>
              </a:tr>
              <a:tr h="475488">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Saladas — ISFD "M.L. Román de Frechou"</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Jornada: La escritura como proceso — de la planificación a la construcción del texto</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030" i="1" dirty="0">
                          <a:solidFill>
                            <a:srgbClr val="3A3532"/>
                          </a:solidFill>
                          <a:latin typeface="Barlow Semi Condensed" pitchFamily="34" charset="0"/>
                          <a:ea typeface="Barlow Semi Condensed" pitchFamily="34" charset="-122"/>
                          <a:cs typeface="Barlow Semi Condensed" pitchFamily="34" charset="-120"/>
                        </a:rPr>
                        <a:t>RM N° 3134</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475488">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Saladas — ISFD "M.L. Román de Frechou"</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3F1EC"/>
                    </a:solidFill>
                  </a:tcPr>
                </a:tc>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Jornada: La escritura como proceso — la generación de ideas</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3F1EC"/>
                    </a:solidFill>
                  </a:tcPr>
                </a:tc>
                <a:tc>
                  <a:txBody>
                    <a:bodyPr/>
                    <a:lstStyle/>
                    <a:p>
                      <a:pPr marL="0" indent="0" algn="ctr">
                        <a:buNone/>
                      </a:pPr>
                      <a:r>
                        <a:rPr lang="en-US" sz="1030" i="1" dirty="0">
                          <a:solidFill>
                            <a:srgbClr val="3A3532"/>
                          </a:solidFill>
                          <a:latin typeface="Barlow Semi Condensed" pitchFamily="34" charset="0"/>
                          <a:ea typeface="Barlow Semi Condensed" pitchFamily="34" charset="-122"/>
                          <a:cs typeface="Barlow Semi Condensed" pitchFamily="34" charset="-120"/>
                        </a:rPr>
                        <a:t>RM N° 3122</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3F1EC"/>
                    </a:solidFill>
                  </a:tcPr>
                </a:tc>
                <a:extLst>
                  <a:ext uri="{0D108BD9-81ED-4DB2-BD59-A6C34878D82A}">
                    <a16:rowId xmlns:a16="http://schemas.microsoft.com/office/drawing/2014/main" val="10004"/>
                  </a:ext>
                </a:extLst>
              </a:tr>
              <a:tr h="475488">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Saladas — ISFD "M.L. Román de Frechou"</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30" dirty="0">
                          <a:solidFill>
                            <a:srgbClr val="3A3532"/>
                          </a:solidFill>
                          <a:latin typeface="Barlow Semi Condensed" pitchFamily="34" charset="0"/>
                          <a:ea typeface="Barlow Semi Condensed" pitchFamily="34" charset="-122"/>
                          <a:cs typeface="Barlow Semi Condensed" pitchFamily="34" charset="-120"/>
                        </a:rPr>
                        <a:t>Jornada: La escritura como proceso — revisión, reescritura y metacognición</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ctr">
                        <a:buNone/>
                      </a:pPr>
                      <a:r>
                        <a:rPr lang="en-US" sz="1030" i="1" dirty="0">
                          <a:solidFill>
                            <a:srgbClr val="3A3532"/>
                          </a:solidFill>
                          <a:latin typeface="Barlow Semi Condensed" pitchFamily="34" charset="0"/>
                          <a:ea typeface="Barlow Semi Condensed" pitchFamily="34" charset="-122"/>
                          <a:cs typeface="Barlow Semi Condensed" pitchFamily="34" charset="-120"/>
                        </a:rPr>
                        <a:t>En trámite</a:t>
                      </a:r>
                      <a:endParaRPr lang="en-US" sz="1030" dirty="0">
                        <a:latin typeface="Barlow Semi Condensed" charset="0"/>
                        <a:ea typeface="Barlow Semi Condensed" charset="0"/>
                        <a:cs typeface="Barlow Semi Condensed" charset="0"/>
                      </a:endParaRPr>
                    </a:p>
                  </a:txBody>
                  <a:tcPr marL="50800" marR="50800" marT="50800" marB="50800"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bl>
          </a:graphicData>
        </a:graphic>
      </p:graphicFrame>
      <p:sp>
        <p:nvSpPr>
          <p:cNvPr id="19" name="Shape 14"/>
          <p:cNvSpPr/>
          <p:nvPr/>
        </p:nvSpPr>
        <p:spPr>
          <a:xfrm>
            <a:off x="548640" y="5806440"/>
            <a:ext cx="11109960" cy="594360"/>
          </a:xfrm>
          <a:prstGeom prst="roundRect">
            <a:avLst>
              <a:gd name="adj" fmla="val 9231"/>
            </a:avLst>
          </a:prstGeom>
          <a:solidFill>
            <a:srgbClr val="EAE5DB"/>
          </a:solidFill>
          <a:ln/>
        </p:spPr>
      </p:sp>
      <p:sp>
        <p:nvSpPr>
          <p:cNvPr id="20" name="Text 15"/>
          <p:cNvSpPr/>
          <p:nvPr/>
        </p:nvSpPr>
        <p:spPr>
          <a:xfrm>
            <a:off x="777240" y="5806440"/>
            <a:ext cx="10698480" cy="594360"/>
          </a:xfrm>
          <a:prstGeom prst="rect">
            <a:avLst/>
          </a:prstGeom>
          <a:noFill/>
          <a:ln/>
        </p:spPr>
        <p:txBody>
          <a:bodyPr wrap="square" lIns="0" tIns="0" rIns="0" bIns="0" rtlCol="0" anchor="ctr"/>
          <a:lstStyle/>
          <a:p>
            <a:pPr marL="0" indent="0">
              <a:lnSpc>
                <a:spcPct val="125000"/>
              </a:lnSpc>
              <a:buNone/>
            </a:pPr>
            <a:r>
              <a:rPr lang="en-US" sz="1150" b="1" dirty="0">
                <a:solidFill>
                  <a:srgbClr val="2E2D2C"/>
                </a:solidFill>
                <a:latin typeface="Barlow Semi Condensed" pitchFamily="34" charset="0"/>
                <a:ea typeface="Barlow Semi Condensed" pitchFamily="34" charset="-122"/>
                <a:cs typeface="Barlow Semi Condensed" pitchFamily="34" charset="-120"/>
              </a:rPr>
              <a:t>Ciclo de conferencias: </a:t>
            </a:r>
            <a:r>
              <a:rPr lang="en-US" sz="1150" dirty="0">
                <a:solidFill>
                  <a:srgbClr val="3A3532"/>
                </a:solidFill>
                <a:latin typeface="Barlow Semi Condensed" pitchFamily="34" charset="0"/>
                <a:ea typeface="Barlow Semi Condensed" pitchFamily="34" charset="-122"/>
                <a:cs typeface="Barlow Semi Condensed" pitchFamily="34" charset="-120"/>
              </a:rPr>
              <a:t>a cargo de la Lic. Susana Nothstein.</a:t>
            </a:r>
            <a:endParaRPr lang="en-US" sz="1150" dirty="0"/>
          </a:p>
          <a:p>
            <a:pPr marL="0" indent="0">
              <a:lnSpc>
                <a:spcPct val="125000"/>
              </a:lnSpc>
              <a:buNone/>
            </a:pPr>
            <a:r>
              <a:rPr lang="en-US" sz="1150" b="1" dirty="0">
                <a:solidFill>
                  <a:srgbClr val="2E2D2C"/>
                </a:solidFill>
                <a:latin typeface="Barlow Semi Condensed" pitchFamily="34" charset="0"/>
                <a:ea typeface="Barlow Semi Condensed" pitchFamily="34" charset="-122"/>
                <a:cs typeface="Barlow Semi Condensed" pitchFamily="34" charset="-120"/>
              </a:rPr>
              <a:t>Distribución territorial (octubre–noviembre): </a:t>
            </a:r>
            <a:r>
              <a:rPr lang="en-US" sz="1150" dirty="0">
                <a:solidFill>
                  <a:srgbClr val="3A3532"/>
                </a:solidFill>
                <a:latin typeface="Barlow Semi Condensed" pitchFamily="34" charset="0"/>
                <a:ea typeface="Barlow Semi Condensed" pitchFamily="34" charset="-122"/>
                <a:cs typeface="Barlow Semi Condensed" pitchFamily="34" charset="-120"/>
              </a:rPr>
              <a:t>Corrientes (Capital) – Ituzaingó  ·  Goya – Curuzú Cuatiá  ·  Paso de los Libres.</a:t>
            </a:r>
            <a:endParaRPr lang="en-US" sz="1150" dirty="0"/>
          </a:p>
        </p:txBody>
      </p:sp>
      <p:sp>
        <p:nvSpPr>
          <p:cNvPr id="21" name="Text 16"/>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22" name="Text 17"/>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A · FORMACIÓN Y ACOMPAÑAMIENTO SITUADO</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Desarrollo profesional: diplomaturas</a:t>
            </a:r>
            <a:endParaRPr lang="en-US" sz="3000" dirty="0"/>
          </a:p>
        </p:txBody>
      </p:sp>
      <p:sp>
        <p:nvSpPr>
          <p:cNvPr id="10" name="Shape 6"/>
          <p:cNvSpPr/>
          <p:nvPr/>
        </p:nvSpPr>
        <p:spPr>
          <a:xfrm>
            <a:off x="548640" y="1600200"/>
            <a:ext cx="2286000" cy="1005840"/>
          </a:xfrm>
          <a:prstGeom prst="roundRect">
            <a:avLst>
              <a:gd name="adj" fmla="val 7273"/>
            </a:avLst>
          </a:prstGeom>
          <a:solidFill>
            <a:srgbClr val="F3F1EC"/>
          </a:solidFill>
          <a:ln/>
          <a:effectLst>
            <a:outerShdw blurRad="76200" dist="25400" dir="5400000" algn="bl" rotWithShape="0">
              <a:srgbClr val="000000">
                <a:alpha val="12000"/>
              </a:srgbClr>
            </a:outerShdw>
          </a:effectLst>
        </p:spPr>
      </p:sp>
      <p:sp>
        <p:nvSpPr>
          <p:cNvPr id="11" name="Text 7"/>
          <p:cNvSpPr/>
          <p:nvPr/>
        </p:nvSpPr>
        <p:spPr>
          <a:xfrm>
            <a:off x="621792" y="1691640"/>
            <a:ext cx="2139696" cy="583387"/>
          </a:xfrm>
          <a:prstGeom prst="rect">
            <a:avLst/>
          </a:prstGeom>
          <a:noFill/>
          <a:ln/>
        </p:spPr>
        <p:txBody>
          <a:bodyPr wrap="square" lIns="0" tIns="0" rIns="0" bIns="0" rtlCol="0" anchor="b"/>
          <a:lstStyle/>
          <a:p>
            <a:pPr marL="0" indent="0" algn="ctr">
              <a:buNone/>
            </a:pPr>
            <a:r>
              <a:rPr lang="en-US" sz="3400" b="1" dirty="0">
                <a:solidFill>
                  <a:srgbClr val="EB3A16"/>
                </a:solidFill>
                <a:latin typeface="Barlow Semi Condensed" pitchFamily="34" charset="0"/>
                <a:ea typeface="Barlow Semi Condensed" pitchFamily="34" charset="-122"/>
                <a:cs typeface="Barlow Semi Condensed" pitchFamily="34" charset="-120"/>
              </a:rPr>
              <a:t>2</a:t>
            </a:r>
            <a:endParaRPr lang="en-US" sz="3400" dirty="0"/>
          </a:p>
        </p:txBody>
      </p:sp>
      <p:sp>
        <p:nvSpPr>
          <p:cNvPr id="12" name="Text 8"/>
          <p:cNvSpPr/>
          <p:nvPr/>
        </p:nvSpPr>
        <p:spPr>
          <a:xfrm>
            <a:off x="621792" y="2203704"/>
            <a:ext cx="2139696" cy="382219"/>
          </a:xfrm>
          <a:prstGeom prst="rect">
            <a:avLst/>
          </a:prstGeom>
          <a:noFill/>
          <a:ln/>
        </p:spPr>
        <p:txBody>
          <a:bodyPr wrap="square" lIns="0" tIns="0" rIns="0" bIns="0" rtlCol="0" anchor="t"/>
          <a:lstStyle/>
          <a:p>
            <a:pPr marL="0" indent="0" algn="ctr">
              <a:lnSpc>
                <a:spcPct val="100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Diplomaturas superiores</a:t>
            </a:r>
            <a:endParaRPr lang="en-US" sz="1050" dirty="0"/>
          </a:p>
        </p:txBody>
      </p:sp>
      <p:sp>
        <p:nvSpPr>
          <p:cNvPr id="13" name="Text 9"/>
          <p:cNvSpPr/>
          <p:nvPr/>
        </p:nvSpPr>
        <p:spPr>
          <a:xfrm>
            <a:off x="3063240" y="1600200"/>
            <a:ext cx="8595360" cy="1005840"/>
          </a:xfrm>
          <a:prstGeom prst="rect">
            <a:avLst/>
          </a:prstGeom>
          <a:noFill/>
          <a:ln/>
        </p:spPr>
        <p:txBody>
          <a:bodyPr wrap="square" lIns="0" tIns="0" rIns="0" bIns="0" rtlCol="0" anchor="ctr"/>
          <a:lstStyle/>
          <a:p>
            <a:pPr marL="0" indent="0">
              <a:lnSpc>
                <a:spcPct val="120000"/>
              </a:lnSpc>
              <a:buNone/>
            </a:pPr>
            <a:r>
              <a:rPr lang="en-US" sz="1350" dirty="0">
                <a:solidFill>
                  <a:srgbClr val="3A3532"/>
                </a:solidFill>
                <a:latin typeface="Barlow Semi Condensed" pitchFamily="34" charset="0"/>
                <a:ea typeface="Barlow Semi Condensed" pitchFamily="34" charset="-122"/>
                <a:cs typeface="Barlow Semi Condensed" pitchFamily="34" charset="-120"/>
              </a:rPr>
              <a:t>Propuestas de postítulo que profundizan la formación en lectura, escritura y alfabetización académica, radicadas en Institutos Superiores de la jurisdicción.</a:t>
            </a:r>
            <a:endParaRPr lang="en-US" sz="1350" dirty="0"/>
          </a:p>
        </p:txBody>
      </p:sp>
      <p:sp>
        <p:nvSpPr>
          <p:cNvPr id="14" name="Shape 10"/>
          <p:cNvSpPr/>
          <p:nvPr/>
        </p:nvSpPr>
        <p:spPr>
          <a:xfrm>
            <a:off x="548640" y="2880360"/>
            <a:ext cx="5385816" cy="3447288"/>
          </a:xfrm>
          <a:prstGeom prst="roundRect">
            <a:avLst>
              <a:gd name="adj" fmla="val 2122"/>
            </a:avLst>
          </a:prstGeom>
          <a:solidFill>
            <a:srgbClr val="F3F1EC"/>
          </a:solidFill>
          <a:ln/>
        </p:spPr>
      </p:sp>
      <p:sp>
        <p:nvSpPr>
          <p:cNvPr id="15" name="Shape 11"/>
          <p:cNvSpPr/>
          <p:nvPr/>
        </p:nvSpPr>
        <p:spPr>
          <a:xfrm>
            <a:off x="548640" y="2880360"/>
            <a:ext cx="64008" cy="3447288"/>
          </a:xfrm>
          <a:prstGeom prst="rect">
            <a:avLst/>
          </a:prstGeom>
          <a:solidFill>
            <a:srgbClr val="2E2D2C"/>
          </a:solidFill>
          <a:ln/>
        </p:spPr>
      </p:sp>
      <p:sp>
        <p:nvSpPr>
          <p:cNvPr id="16" name="Shape 12"/>
          <p:cNvSpPr/>
          <p:nvPr/>
        </p:nvSpPr>
        <p:spPr>
          <a:xfrm>
            <a:off x="868680" y="3172968"/>
            <a:ext cx="566928" cy="566928"/>
          </a:xfrm>
          <a:prstGeom prst="ellipse">
            <a:avLst/>
          </a:prstGeom>
          <a:solidFill>
            <a:srgbClr val="2E2D2C"/>
          </a:solidFill>
          <a:ln/>
        </p:spPr>
      </p:sp>
      <p:pic>
        <p:nvPicPr>
          <p:cNvPr id="17" name="Image 2" descr="icons/cap_FFFFFF.png"/>
          <p:cNvPicPr>
            <a:picLocks noChangeAspect="1"/>
          </p:cNvPicPr>
          <p:nvPr/>
        </p:nvPicPr>
        <p:blipFill>
          <a:blip r:embed="rId5"/>
          <a:stretch>
            <a:fillRect/>
          </a:stretch>
        </p:blipFill>
        <p:spPr>
          <a:xfrm>
            <a:off x="942381" y="3246669"/>
            <a:ext cx="419527" cy="419527"/>
          </a:xfrm>
          <a:prstGeom prst="rect">
            <a:avLst/>
          </a:prstGeom>
        </p:spPr>
      </p:pic>
      <p:sp>
        <p:nvSpPr>
          <p:cNvPr id="18" name="Text 13"/>
          <p:cNvSpPr/>
          <p:nvPr/>
        </p:nvSpPr>
        <p:spPr>
          <a:xfrm>
            <a:off x="868680" y="3886200"/>
            <a:ext cx="4745736" cy="914400"/>
          </a:xfrm>
          <a:prstGeom prst="rect">
            <a:avLst/>
          </a:prstGeom>
          <a:noFill/>
          <a:ln/>
        </p:spPr>
        <p:txBody>
          <a:bodyPr wrap="square" lIns="0" tIns="0" rIns="0" bIns="0" rtlCol="0" anchor="t"/>
          <a:lstStyle/>
          <a:p>
            <a:pPr marL="0" indent="0">
              <a:lnSpc>
                <a:spcPct val="112000"/>
              </a:lnSpc>
              <a:buNone/>
            </a:pPr>
            <a:r>
              <a:rPr lang="en-US" sz="1600" b="1" dirty="0">
                <a:solidFill>
                  <a:srgbClr val="2E2D2C"/>
                </a:solidFill>
                <a:latin typeface="Barlow Semi Condensed" pitchFamily="34" charset="0"/>
                <a:ea typeface="Barlow Semi Condensed" pitchFamily="34" charset="-122"/>
                <a:cs typeface="Barlow Semi Condensed" pitchFamily="34" charset="-120"/>
              </a:rPr>
              <a:t>Diplomatura Superior en Lectura, Escritura y Alfabetización desde una perspectiva interdisciplinaria</a:t>
            </a:r>
            <a:endParaRPr lang="en-US" sz="1600" dirty="0"/>
          </a:p>
        </p:txBody>
      </p:sp>
      <p:sp>
        <p:nvSpPr>
          <p:cNvPr id="19" name="Text 14"/>
          <p:cNvSpPr/>
          <p:nvPr/>
        </p:nvSpPr>
        <p:spPr>
          <a:xfrm>
            <a:off x="868680" y="4800600"/>
            <a:ext cx="4745736" cy="777240"/>
          </a:xfrm>
          <a:prstGeom prst="rect">
            <a:avLst/>
          </a:prstGeom>
          <a:noFill/>
          <a:ln/>
        </p:spPr>
        <p:txBody>
          <a:bodyPr wrap="square" lIns="0" tIns="0" rIns="0" bIns="0" rtlCol="0" anchor="t"/>
          <a:lstStyle/>
          <a:p>
            <a:pPr marL="0" indent="0">
              <a:lnSpc>
                <a:spcPct val="120000"/>
              </a:lnSpc>
              <a:buNone/>
            </a:pPr>
            <a:r>
              <a:rPr lang="en-US" sz="1200" dirty="0">
                <a:solidFill>
                  <a:srgbClr val="3A3532"/>
                </a:solidFill>
                <a:latin typeface="Barlow Semi Condensed" pitchFamily="34" charset="0"/>
                <a:ea typeface="Barlow Semi Condensed" pitchFamily="34" charset="-122"/>
                <a:cs typeface="Barlow Semi Condensed" pitchFamily="34" charset="-120"/>
              </a:rPr>
              <a:t>Aborda la lectura y la escritura como prácticas transversales a distintos campos disciplinares, para fortalecer su enseñanza en la formación docente y técnica.</a:t>
            </a:r>
            <a:endParaRPr lang="en-US" sz="1200" dirty="0"/>
          </a:p>
        </p:txBody>
      </p:sp>
      <p:sp>
        <p:nvSpPr>
          <p:cNvPr id="20" name="Text 15"/>
          <p:cNvSpPr/>
          <p:nvPr/>
        </p:nvSpPr>
        <p:spPr>
          <a:xfrm>
            <a:off x="868680" y="5623560"/>
            <a:ext cx="4745736" cy="411480"/>
          </a:xfrm>
          <a:prstGeom prst="rect">
            <a:avLst/>
          </a:prstGeom>
          <a:noFill/>
          <a:ln/>
        </p:spPr>
        <p:txBody>
          <a:bodyPr wrap="square" lIns="0" tIns="0" rIns="0" bIns="0" rtlCol="0" anchor="t"/>
          <a:lstStyle/>
          <a:p>
            <a:pPr marL="0" indent="0">
              <a:buNone/>
            </a:pPr>
            <a:r>
              <a:rPr lang="en-US" sz="1350" b="1" dirty="0">
                <a:solidFill>
                  <a:srgbClr val="C22F0F"/>
                </a:solidFill>
                <a:latin typeface="Barlow Semi Condensed" pitchFamily="34" charset="0"/>
                <a:ea typeface="Barlow Semi Condensed" pitchFamily="34" charset="-122"/>
                <a:cs typeface="Barlow Semi Condensed" pitchFamily="34" charset="-120"/>
              </a:rPr>
              <a:t>Sede: </a:t>
            </a:r>
            <a:r>
              <a:rPr lang="en-US" sz="1350" dirty="0">
                <a:solidFill>
                  <a:srgbClr val="3A3532"/>
                </a:solidFill>
                <a:latin typeface="Barlow Semi Condensed" pitchFamily="34" charset="0"/>
                <a:ea typeface="Barlow Semi Condensed" pitchFamily="34" charset="-122"/>
                <a:cs typeface="Barlow Semi Condensed" pitchFamily="34" charset="-120"/>
              </a:rPr>
              <a:t>ISFD "José Manuel Estrada"</a:t>
            </a:r>
            <a:endParaRPr lang="en-US" sz="1350" dirty="0"/>
          </a:p>
        </p:txBody>
      </p:sp>
      <p:sp>
        <p:nvSpPr>
          <p:cNvPr id="21" name="Shape 16"/>
          <p:cNvSpPr/>
          <p:nvPr/>
        </p:nvSpPr>
        <p:spPr>
          <a:xfrm>
            <a:off x="6254496" y="2880360"/>
            <a:ext cx="5385816" cy="3447288"/>
          </a:xfrm>
          <a:prstGeom prst="roundRect">
            <a:avLst>
              <a:gd name="adj" fmla="val 2122"/>
            </a:avLst>
          </a:prstGeom>
          <a:solidFill>
            <a:srgbClr val="F3F1EC"/>
          </a:solidFill>
          <a:ln/>
        </p:spPr>
      </p:sp>
      <p:sp>
        <p:nvSpPr>
          <p:cNvPr id="22" name="Shape 17"/>
          <p:cNvSpPr/>
          <p:nvPr/>
        </p:nvSpPr>
        <p:spPr>
          <a:xfrm>
            <a:off x="6254496" y="2880360"/>
            <a:ext cx="64008" cy="3447288"/>
          </a:xfrm>
          <a:prstGeom prst="rect">
            <a:avLst/>
          </a:prstGeom>
          <a:solidFill>
            <a:srgbClr val="EB3A16"/>
          </a:solidFill>
          <a:ln/>
        </p:spPr>
      </p:sp>
      <p:sp>
        <p:nvSpPr>
          <p:cNvPr id="23" name="Shape 18"/>
          <p:cNvSpPr/>
          <p:nvPr/>
        </p:nvSpPr>
        <p:spPr>
          <a:xfrm>
            <a:off x="6574536" y="3172968"/>
            <a:ext cx="566928" cy="566928"/>
          </a:xfrm>
          <a:prstGeom prst="ellipse">
            <a:avLst/>
          </a:prstGeom>
          <a:solidFill>
            <a:srgbClr val="EB3A16"/>
          </a:solidFill>
          <a:ln/>
        </p:spPr>
      </p:sp>
      <p:pic>
        <p:nvPicPr>
          <p:cNvPr id="24" name="Image 3" descr="icons/cap_FFFFFF.png"/>
          <p:cNvPicPr>
            <a:picLocks noChangeAspect="1"/>
          </p:cNvPicPr>
          <p:nvPr/>
        </p:nvPicPr>
        <p:blipFill>
          <a:blip r:embed="rId5"/>
          <a:stretch>
            <a:fillRect/>
          </a:stretch>
        </p:blipFill>
        <p:spPr>
          <a:xfrm>
            <a:off x="6648237" y="3246669"/>
            <a:ext cx="419527" cy="419527"/>
          </a:xfrm>
          <a:prstGeom prst="rect">
            <a:avLst/>
          </a:prstGeom>
        </p:spPr>
      </p:pic>
      <p:sp>
        <p:nvSpPr>
          <p:cNvPr id="25" name="Text 19"/>
          <p:cNvSpPr/>
          <p:nvPr/>
        </p:nvSpPr>
        <p:spPr>
          <a:xfrm>
            <a:off x="6574536" y="3886200"/>
            <a:ext cx="4745736" cy="914400"/>
          </a:xfrm>
          <a:prstGeom prst="rect">
            <a:avLst/>
          </a:prstGeom>
          <a:noFill/>
          <a:ln/>
        </p:spPr>
        <p:txBody>
          <a:bodyPr wrap="square" lIns="0" tIns="0" rIns="0" bIns="0" rtlCol="0" anchor="t"/>
          <a:lstStyle/>
          <a:p>
            <a:pPr marL="0" indent="0">
              <a:lnSpc>
                <a:spcPct val="112000"/>
              </a:lnSpc>
              <a:buNone/>
            </a:pPr>
            <a:r>
              <a:rPr lang="en-US" sz="1600" b="1" dirty="0">
                <a:solidFill>
                  <a:srgbClr val="2E2D2C"/>
                </a:solidFill>
                <a:latin typeface="Barlow Semi Condensed" pitchFamily="34" charset="0"/>
                <a:ea typeface="Barlow Semi Condensed" pitchFamily="34" charset="-122"/>
                <a:cs typeface="Barlow Semi Condensed" pitchFamily="34" charset="-120"/>
              </a:rPr>
              <a:t>Diplomatura Superior en Lectura, Escritura y Comunicación para la Enseñanza en Entornos Virtuales</a:t>
            </a:r>
            <a:endParaRPr lang="en-US" sz="1600" dirty="0"/>
          </a:p>
        </p:txBody>
      </p:sp>
      <p:sp>
        <p:nvSpPr>
          <p:cNvPr id="26" name="Text 20"/>
          <p:cNvSpPr/>
          <p:nvPr/>
        </p:nvSpPr>
        <p:spPr>
          <a:xfrm>
            <a:off x="6574536" y="4800600"/>
            <a:ext cx="4745736" cy="777240"/>
          </a:xfrm>
          <a:prstGeom prst="rect">
            <a:avLst/>
          </a:prstGeom>
          <a:noFill/>
          <a:ln/>
        </p:spPr>
        <p:txBody>
          <a:bodyPr wrap="square" lIns="0" tIns="0" rIns="0" bIns="0" rtlCol="0" anchor="t"/>
          <a:lstStyle/>
          <a:p>
            <a:pPr marL="0" indent="0">
              <a:lnSpc>
                <a:spcPct val="120000"/>
              </a:lnSpc>
              <a:buNone/>
            </a:pPr>
            <a:r>
              <a:rPr lang="en-US" sz="1200" dirty="0">
                <a:solidFill>
                  <a:srgbClr val="3A3532"/>
                </a:solidFill>
                <a:latin typeface="Barlow Semi Condensed" pitchFamily="34" charset="0"/>
                <a:ea typeface="Barlow Semi Condensed" pitchFamily="34" charset="-122"/>
                <a:cs typeface="Barlow Semi Condensed" pitchFamily="34" charset="-120"/>
              </a:rPr>
              <a:t>Profundiza estrategias de lectura, escritura y comunicación docente aplicadas específicamente a la enseñanza en entornos virtuales.</a:t>
            </a:r>
            <a:endParaRPr lang="en-US" sz="1200" dirty="0"/>
          </a:p>
        </p:txBody>
      </p:sp>
      <p:sp>
        <p:nvSpPr>
          <p:cNvPr id="27" name="Text 21"/>
          <p:cNvSpPr/>
          <p:nvPr/>
        </p:nvSpPr>
        <p:spPr>
          <a:xfrm>
            <a:off x="6574536" y="5623560"/>
            <a:ext cx="4745736" cy="411480"/>
          </a:xfrm>
          <a:prstGeom prst="rect">
            <a:avLst/>
          </a:prstGeom>
          <a:noFill/>
          <a:ln/>
        </p:spPr>
        <p:txBody>
          <a:bodyPr wrap="square" lIns="0" tIns="0" rIns="0" bIns="0" rtlCol="0" anchor="t"/>
          <a:lstStyle/>
          <a:p>
            <a:pPr marL="0" indent="0">
              <a:buNone/>
            </a:pPr>
            <a:r>
              <a:rPr lang="en-US" sz="1350" b="1" dirty="0">
                <a:solidFill>
                  <a:srgbClr val="C22F0F"/>
                </a:solidFill>
                <a:latin typeface="Barlow Semi Condensed" pitchFamily="34" charset="0"/>
                <a:ea typeface="Barlow Semi Condensed" pitchFamily="34" charset="-122"/>
                <a:cs typeface="Barlow Semi Condensed" pitchFamily="34" charset="-120"/>
              </a:rPr>
              <a:t>Sede: </a:t>
            </a:r>
            <a:r>
              <a:rPr lang="en-US" sz="1350" dirty="0">
                <a:solidFill>
                  <a:srgbClr val="3A3532"/>
                </a:solidFill>
                <a:latin typeface="Barlow Semi Condensed" pitchFamily="34" charset="0"/>
                <a:ea typeface="Barlow Semi Condensed" pitchFamily="34" charset="-122"/>
                <a:cs typeface="Barlow Semi Condensed" pitchFamily="34" charset="-120"/>
              </a:rPr>
              <a:t>ISFD "M.L. Román de Frechou"</a:t>
            </a:r>
            <a:endParaRPr lang="en-US" sz="1350" dirty="0"/>
          </a:p>
        </p:txBody>
      </p:sp>
      <p:sp>
        <p:nvSpPr>
          <p:cNvPr id="28" name="Text 22"/>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29" name="Text 23"/>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A · FORMACIÓN Y ACOMPAÑAMIENTO SITUADO</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2700" b="1" dirty="0">
                <a:solidFill>
                  <a:srgbClr val="2E2D2C"/>
                </a:solidFill>
                <a:latin typeface="Barlow Semi Condensed" pitchFamily="34" charset="0"/>
                <a:ea typeface="Barlow Semi Condensed" pitchFamily="34" charset="-122"/>
                <a:cs typeface="Barlow Semi Condensed" pitchFamily="34" charset="-120"/>
              </a:rPr>
              <a:t>Desarrollo profesional: actualización docente</a:t>
            </a:r>
            <a:endParaRPr lang="en-US" sz="2700" dirty="0"/>
          </a:p>
        </p:txBody>
      </p:sp>
      <p:sp>
        <p:nvSpPr>
          <p:cNvPr id="10" name="Shape 6"/>
          <p:cNvSpPr/>
          <p:nvPr/>
        </p:nvSpPr>
        <p:spPr>
          <a:xfrm>
            <a:off x="548640" y="1508760"/>
            <a:ext cx="2880360" cy="1097280"/>
          </a:xfrm>
          <a:prstGeom prst="roundRect">
            <a:avLst>
              <a:gd name="adj" fmla="val 6667"/>
            </a:avLst>
          </a:prstGeom>
          <a:solidFill>
            <a:srgbClr val="F3F1EC"/>
          </a:solidFill>
          <a:ln/>
          <a:effectLst>
            <a:outerShdw blurRad="76200" dist="25400" dir="5400000" algn="bl" rotWithShape="0">
              <a:srgbClr val="000000">
                <a:alpha val="12000"/>
              </a:srgbClr>
            </a:outerShdw>
          </a:effectLst>
        </p:spPr>
      </p:sp>
      <p:sp>
        <p:nvSpPr>
          <p:cNvPr id="11" name="Text 7"/>
          <p:cNvSpPr/>
          <p:nvPr/>
        </p:nvSpPr>
        <p:spPr>
          <a:xfrm>
            <a:off x="621792" y="1600200"/>
            <a:ext cx="2734056" cy="636422"/>
          </a:xfrm>
          <a:prstGeom prst="rect">
            <a:avLst/>
          </a:prstGeom>
          <a:noFill/>
          <a:ln/>
        </p:spPr>
        <p:txBody>
          <a:bodyPr wrap="square" lIns="0" tIns="0" rIns="0" bIns="0" rtlCol="0" anchor="b"/>
          <a:lstStyle/>
          <a:p>
            <a:pPr marL="0" indent="0" algn="ctr">
              <a:buNone/>
            </a:pPr>
            <a:r>
              <a:rPr lang="en-US" sz="3400" b="1" dirty="0">
                <a:solidFill>
                  <a:srgbClr val="EB3A16"/>
                </a:solidFill>
                <a:latin typeface="Barlow Semi Condensed" pitchFamily="34" charset="0"/>
                <a:ea typeface="Barlow Semi Condensed" pitchFamily="34" charset="-122"/>
                <a:cs typeface="Barlow Semi Condensed" pitchFamily="34" charset="-120"/>
              </a:rPr>
              <a:t>3</a:t>
            </a:r>
            <a:endParaRPr lang="en-US" sz="3400" dirty="0"/>
          </a:p>
        </p:txBody>
      </p:sp>
      <p:sp>
        <p:nvSpPr>
          <p:cNvPr id="12" name="Text 8"/>
          <p:cNvSpPr/>
          <p:nvPr/>
        </p:nvSpPr>
        <p:spPr>
          <a:xfrm>
            <a:off x="621792" y="2167128"/>
            <a:ext cx="2734056" cy="416966"/>
          </a:xfrm>
          <a:prstGeom prst="rect">
            <a:avLst/>
          </a:prstGeom>
          <a:noFill/>
          <a:ln/>
        </p:spPr>
        <p:txBody>
          <a:bodyPr wrap="square" lIns="0" tIns="0" rIns="0" bIns="0" rtlCol="0" anchor="t"/>
          <a:lstStyle/>
          <a:p>
            <a:pPr marL="0" indent="0" algn="ctr">
              <a:lnSpc>
                <a:spcPct val="100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Cohortes (desde 2024)</a:t>
            </a:r>
            <a:endParaRPr lang="en-US" sz="1050" dirty="0"/>
          </a:p>
        </p:txBody>
      </p:sp>
      <p:sp>
        <p:nvSpPr>
          <p:cNvPr id="13" name="Shape 9"/>
          <p:cNvSpPr/>
          <p:nvPr/>
        </p:nvSpPr>
        <p:spPr>
          <a:xfrm>
            <a:off x="3749040" y="1508760"/>
            <a:ext cx="2880360" cy="1097280"/>
          </a:xfrm>
          <a:prstGeom prst="roundRect">
            <a:avLst>
              <a:gd name="adj" fmla="val 6667"/>
            </a:avLst>
          </a:prstGeom>
          <a:solidFill>
            <a:srgbClr val="F3F1EC"/>
          </a:solidFill>
          <a:ln/>
          <a:effectLst>
            <a:outerShdw blurRad="76200" dist="25400" dir="5400000" algn="bl" rotWithShape="0">
              <a:srgbClr val="000000">
                <a:alpha val="12000"/>
              </a:srgbClr>
            </a:outerShdw>
          </a:effectLst>
        </p:spPr>
      </p:sp>
      <p:sp>
        <p:nvSpPr>
          <p:cNvPr id="14" name="Text 10"/>
          <p:cNvSpPr/>
          <p:nvPr/>
        </p:nvSpPr>
        <p:spPr>
          <a:xfrm>
            <a:off x="3822192" y="1600200"/>
            <a:ext cx="2734056" cy="636422"/>
          </a:xfrm>
          <a:prstGeom prst="rect">
            <a:avLst/>
          </a:prstGeom>
          <a:noFill/>
          <a:ln/>
        </p:spPr>
        <p:txBody>
          <a:bodyPr wrap="square" lIns="0" tIns="0" rIns="0" bIns="0" rtlCol="0" anchor="b"/>
          <a:lstStyle/>
          <a:p>
            <a:pPr marL="0" indent="0" algn="ctr">
              <a:buNone/>
            </a:pPr>
            <a:r>
              <a:rPr lang="en-US" sz="3400" b="1" dirty="0">
                <a:solidFill>
                  <a:srgbClr val="EB3A16"/>
                </a:solidFill>
                <a:latin typeface="Barlow Semi Condensed" pitchFamily="34" charset="0"/>
                <a:ea typeface="Barlow Semi Condensed" pitchFamily="34" charset="-122"/>
                <a:cs typeface="Barlow Semi Condensed" pitchFamily="34" charset="-120"/>
              </a:rPr>
              <a:t>12</a:t>
            </a:r>
            <a:endParaRPr lang="en-US" sz="3400" dirty="0"/>
          </a:p>
        </p:txBody>
      </p:sp>
      <p:sp>
        <p:nvSpPr>
          <p:cNvPr id="15" name="Text 11"/>
          <p:cNvSpPr/>
          <p:nvPr/>
        </p:nvSpPr>
        <p:spPr>
          <a:xfrm>
            <a:off x="3822192" y="2167128"/>
            <a:ext cx="2734056" cy="416966"/>
          </a:xfrm>
          <a:prstGeom prst="rect">
            <a:avLst/>
          </a:prstGeom>
          <a:noFill/>
          <a:ln/>
        </p:spPr>
        <p:txBody>
          <a:bodyPr wrap="square" lIns="0" tIns="0" rIns="0" bIns="0" rtlCol="0" anchor="t"/>
          <a:lstStyle/>
          <a:p>
            <a:pPr marL="0" indent="0" algn="ctr">
              <a:lnSpc>
                <a:spcPct val="100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Institutos involucrados</a:t>
            </a:r>
            <a:endParaRPr lang="en-US" sz="1050" dirty="0"/>
          </a:p>
        </p:txBody>
      </p:sp>
      <p:sp>
        <p:nvSpPr>
          <p:cNvPr id="16" name="Shape 12"/>
          <p:cNvSpPr/>
          <p:nvPr/>
        </p:nvSpPr>
        <p:spPr>
          <a:xfrm>
            <a:off x="6949440" y="1508760"/>
            <a:ext cx="3611880" cy="1097280"/>
          </a:xfrm>
          <a:prstGeom prst="roundRect">
            <a:avLst>
              <a:gd name="adj" fmla="val 6667"/>
            </a:avLst>
          </a:prstGeom>
          <a:solidFill>
            <a:srgbClr val="F3F1EC"/>
          </a:solidFill>
          <a:ln/>
          <a:effectLst>
            <a:outerShdw blurRad="76200" dist="25400" dir="5400000" algn="bl" rotWithShape="0">
              <a:srgbClr val="000000">
                <a:alpha val="12000"/>
              </a:srgbClr>
            </a:outerShdw>
          </a:effectLst>
        </p:spPr>
      </p:sp>
      <p:sp>
        <p:nvSpPr>
          <p:cNvPr id="17" name="Text 13"/>
          <p:cNvSpPr/>
          <p:nvPr/>
        </p:nvSpPr>
        <p:spPr>
          <a:xfrm>
            <a:off x="7022592" y="1600200"/>
            <a:ext cx="3465576" cy="636422"/>
          </a:xfrm>
          <a:prstGeom prst="rect">
            <a:avLst/>
          </a:prstGeom>
          <a:noFill/>
          <a:ln/>
        </p:spPr>
        <p:txBody>
          <a:bodyPr wrap="square" lIns="0" tIns="0" rIns="0" bIns="0" rtlCol="0" anchor="b"/>
          <a:lstStyle/>
          <a:p>
            <a:pPr marL="0" indent="0" algn="ctr">
              <a:buNone/>
            </a:pPr>
            <a:r>
              <a:rPr lang="en-US" sz="3000" b="1" dirty="0">
                <a:solidFill>
                  <a:srgbClr val="EB3A16"/>
                </a:solidFill>
                <a:latin typeface="Barlow Semi Condensed" pitchFamily="34" charset="0"/>
                <a:ea typeface="Barlow Semi Condensed" pitchFamily="34" charset="-122"/>
                <a:cs typeface="Barlow Semi Condensed" pitchFamily="34" charset="-120"/>
              </a:rPr>
              <a:t>41 / 70</a:t>
            </a:r>
            <a:endParaRPr lang="en-US" sz="3000" dirty="0"/>
          </a:p>
        </p:txBody>
      </p:sp>
      <p:sp>
        <p:nvSpPr>
          <p:cNvPr id="18" name="Text 14"/>
          <p:cNvSpPr/>
          <p:nvPr/>
        </p:nvSpPr>
        <p:spPr>
          <a:xfrm>
            <a:off x="7022592" y="2167128"/>
            <a:ext cx="3465576" cy="416966"/>
          </a:xfrm>
          <a:prstGeom prst="rect">
            <a:avLst/>
          </a:prstGeom>
          <a:noFill/>
          <a:ln/>
        </p:spPr>
        <p:txBody>
          <a:bodyPr wrap="square" lIns="0" tIns="0" rIns="0" bIns="0" rtlCol="0" anchor="t"/>
          <a:lstStyle/>
          <a:p>
            <a:pPr marL="0" indent="0" algn="ctr">
              <a:lnSpc>
                <a:spcPct val="100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Aprobaron / cursan</a:t>
            </a:r>
            <a:endParaRPr lang="en-US" sz="1050" dirty="0"/>
          </a:p>
        </p:txBody>
      </p:sp>
      <p:sp>
        <p:nvSpPr>
          <p:cNvPr id="19" name="Shape 15"/>
          <p:cNvSpPr/>
          <p:nvPr/>
        </p:nvSpPr>
        <p:spPr>
          <a:xfrm>
            <a:off x="548640" y="2788920"/>
            <a:ext cx="11091672" cy="3337560"/>
          </a:xfrm>
          <a:prstGeom prst="roundRect">
            <a:avLst>
              <a:gd name="adj" fmla="val 2192"/>
            </a:avLst>
          </a:prstGeom>
          <a:solidFill>
            <a:srgbClr val="F3F1EC"/>
          </a:solidFill>
          <a:ln/>
        </p:spPr>
      </p:sp>
      <p:sp>
        <p:nvSpPr>
          <p:cNvPr id="20" name="Shape 16"/>
          <p:cNvSpPr/>
          <p:nvPr/>
        </p:nvSpPr>
        <p:spPr>
          <a:xfrm>
            <a:off x="777240" y="2990088"/>
            <a:ext cx="502920" cy="502920"/>
          </a:xfrm>
          <a:prstGeom prst="ellipse">
            <a:avLst/>
          </a:prstGeom>
          <a:solidFill>
            <a:srgbClr val="EB3A16"/>
          </a:solidFill>
          <a:ln/>
        </p:spPr>
      </p:sp>
      <p:pic>
        <p:nvPicPr>
          <p:cNvPr id="21" name="Image 2" descr="icons/award_FFFFFF.png"/>
          <p:cNvPicPr>
            <a:picLocks noChangeAspect="1"/>
          </p:cNvPicPr>
          <p:nvPr/>
        </p:nvPicPr>
        <p:blipFill>
          <a:blip r:embed="rId5"/>
          <a:stretch>
            <a:fillRect/>
          </a:stretch>
        </p:blipFill>
        <p:spPr>
          <a:xfrm>
            <a:off x="842620" y="3055468"/>
            <a:ext cx="372161" cy="372161"/>
          </a:xfrm>
          <a:prstGeom prst="rect">
            <a:avLst/>
          </a:prstGeom>
        </p:spPr>
      </p:pic>
      <p:sp>
        <p:nvSpPr>
          <p:cNvPr id="22" name="Text 17"/>
          <p:cNvSpPr/>
          <p:nvPr/>
        </p:nvSpPr>
        <p:spPr>
          <a:xfrm>
            <a:off x="1417320" y="2971800"/>
            <a:ext cx="9966960" cy="548640"/>
          </a:xfrm>
          <a:prstGeom prst="rect">
            <a:avLst/>
          </a:prstGeom>
          <a:noFill/>
          <a:ln/>
        </p:spPr>
        <p:txBody>
          <a:bodyPr wrap="square" lIns="0" tIns="0" rIns="0" bIns="0" rtlCol="0" anchor="ctr"/>
          <a:lstStyle/>
          <a:p>
            <a:pPr marL="0" indent="0">
              <a:lnSpc>
                <a:spcPct val="100000"/>
              </a:lnSpc>
              <a:buNone/>
            </a:pPr>
            <a:r>
              <a:rPr lang="en-US" sz="1500" b="1" dirty="0">
                <a:solidFill>
                  <a:srgbClr val="2E2D2C"/>
                </a:solidFill>
                <a:latin typeface="Barlow Semi Condensed" pitchFamily="34" charset="0"/>
                <a:ea typeface="Barlow Semi Condensed" pitchFamily="34" charset="-122"/>
                <a:cs typeface="Barlow Semi Condensed" pitchFamily="34" charset="-120"/>
              </a:rPr>
              <a:t>Actualización: "Acompañamiento a la enseñanza de la alfabetización académica en los Institutos Superiores"</a:t>
            </a:r>
            <a:endParaRPr lang="en-US" sz="1500" dirty="0"/>
          </a:p>
        </p:txBody>
      </p:sp>
      <p:sp>
        <p:nvSpPr>
          <p:cNvPr id="23" name="Text 18"/>
          <p:cNvSpPr/>
          <p:nvPr/>
        </p:nvSpPr>
        <p:spPr>
          <a:xfrm>
            <a:off x="822960" y="3611880"/>
            <a:ext cx="5212080" cy="1371600"/>
          </a:xfrm>
          <a:prstGeom prst="rect">
            <a:avLst/>
          </a:prstGeom>
          <a:noFill/>
          <a:ln/>
        </p:spPr>
        <p:txBody>
          <a:bodyPr wrap="square" lIns="0" tIns="0" rIns="0" bIns="0" rtlCol="0" anchor="t"/>
          <a:lstStyle/>
          <a:p>
            <a:pPr marL="0" indent="0">
              <a:lnSpc>
                <a:spcPct val="115000"/>
              </a:lnSpc>
              <a:spcAft>
                <a:spcPts val="600"/>
              </a:spcAft>
              <a:buNone/>
            </a:pPr>
            <a:r>
              <a:rPr lang="en-US" sz="1250" b="1" dirty="0">
                <a:solidFill>
                  <a:srgbClr val="3A3532"/>
                </a:solidFill>
                <a:latin typeface="Barlow Semi Condensed" pitchFamily="34" charset="0"/>
                <a:ea typeface="Barlow Semi Condensed" pitchFamily="34" charset="-122"/>
                <a:cs typeface="Barlow Semi Condensed" pitchFamily="34" charset="-120"/>
              </a:rPr>
              <a:t>Puntapié inicial de estos lineamientos. </a:t>
            </a:r>
            <a:endParaRPr lang="en-US" sz="1250" dirty="0"/>
          </a:p>
          <a:p>
            <a:pPr marL="0" indent="0">
              <a:lnSpc>
                <a:spcPct val="115000"/>
              </a:lnSpc>
              <a:spcAft>
                <a:spcPts val="600"/>
              </a:spcAft>
              <a:buNone/>
            </a:pPr>
            <a:r>
              <a:rPr lang="en-US" sz="1250" dirty="0">
                <a:solidFill>
                  <a:srgbClr val="3A3532"/>
                </a:solidFill>
                <a:latin typeface="Barlow Semi Condensed" pitchFamily="34" charset="0"/>
                <a:ea typeface="Barlow Semi Condensed" pitchFamily="34" charset="-122"/>
                <a:cs typeface="Barlow Semi Condensed" pitchFamily="34" charset="-120"/>
              </a:rPr>
              <a:t>Con la 1ra cohorte se representó al Nivel Superior en el Congreso de Alfabetización 2024. Los ISFD “Alvear” y “Julio Cortázar” (Empedrado) replicaron la propuesta como sedes y ejecutores de la Actualización.</a:t>
            </a:r>
            <a:endParaRPr lang="en-US" sz="1250" dirty="0"/>
          </a:p>
        </p:txBody>
      </p:sp>
      <p:sp>
        <p:nvSpPr>
          <p:cNvPr id="24" name="Text 19"/>
          <p:cNvSpPr/>
          <p:nvPr/>
        </p:nvSpPr>
        <p:spPr>
          <a:xfrm>
            <a:off x="6263640" y="3611880"/>
            <a:ext cx="5120640" cy="868680"/>
          </a:xfrm>
          <a:prstGeom prst="rect">
            <a:avLst/>
          </a:prstGeom>
          <a:noFill/>
          <a:ln/>
        </p:spPr>
        <p:txBody>
          <a:bodyPr wrap="square" lIns="0" tIns="0" rIns="0" bIns="0" rtlCol="0" anchor="t"/>
          <a:lstStyle/>
          <a:p>
            <a:pPr marL="0" indent="0">
              <a:lnSpc>
                <a:spcPct val="108000"/>
              </a:lnSpc>
              <a:buNone/>
            </a:pPr>
            <a:r>
              <a:rPr lang="en-US" sz="1150" b="1" dirty="0">
                <a:solidFill>
                  <a:srgbClr val="2E2D2C"/>
                </a:solidFill>
                <a:latin typeface="Barlow Semi Condensed" pitchFamily="34" charset="0"/>
                <a:ea typeface="Barlow Semi Condensed" pitchFamily="34" charset="-122"/>
                <a:cs typeface="Barlow Semi Condensed" pitchFamily="34" charset="-120"/>
              </a:rPr>
              <a:t>10 carreras docentes: </a:t>
            </a:r>
            <a:endParaRPr lang="en-US" sz="1150" dirty="0"/>
          </a:p>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Química, Artes Visuales, Geografía, Física, Educ. Primaria, Educ. Especial, Informática, Matemática, Biología, Historia.</a:t>
            </a:r>
            <a:endParaRPr lang="en-US" sz="1150" dirty="0"/>
          </a:p>
        </p:txBody>
      </p:sp>
      <p:sp>
        <p:nvSpPr>
          <p:cNvPr id="25" name="Text 20"/>
          <p:cNvSpPr/>
          <p:nvPr/>
        </p:nvSpPr>
        <p:spPr>
          <a:xfrm>
            <a:off x="6263640" y="4526280"/>
            <a:ext cx="5120640" cy="777240"/>
          </a:xfrm>
          <a:prstGeom prst="rect">
            <a:avLst/>
          </a:prstGeom>
          <a:noFill/>
          <a:ln/>
        </p:spPr>
        <p:txBody>
          <a:bodyPr wrap="square" lIns="0" tIns="0" rIns="0" bIns="0" rtlCol="0" anchor="t"/>
          <a:lstStyle/>
          <a:p>
            <a:pPr marL="0" indent="0">
              <a:lnSpc>
                <a:spcPct val="108000"/>
              </a:lnSpc>
              <a:buNone/>
            </a:pPr>
            <a:r>
              <a:rPr lang="en-US" sz="1150" b="1" dirty="0">
                <a:solidFill>
                  <a:srgbClr val="2E2D2C"/>
                </a:solidFill>
                <a:latin typeface="Barlow Semi Condensed" pitchFamily="34" charset="0"/>
                <a:ea typeface="Barlow Semi Condensed" pitchFamily="34" charset="-122"/>
                <a:cs typeface="Barlow Semi Condensed" pitchFamily="34" charset="-120"/>
              </a:rPr>
              <a:t>6 carreras técnicas: </a:t>
            </a:r>
            <a:endParaRPr lang="en-US" sz="1150" dirty="0"/>
          </a:p>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Turismo, Gastronomía, Higiene y Seguridad en el Trabajo, Enfermería, Industrialización de la Madera, Desarrollo de Software.</a:t>
            </a:r>
            <a:endParaRPr lang="en-US" sz="1150" dirty="0"/>
          </a:p>
        </p:txBody>
      </p:sp>
      <p:sp>
        <p:nvSpPr>
          <p:cNvPr id="26" name="Shape 21"/>
          <p:cNvSpPr/>
          <p:nvPr/>
        </p:nvSpPr>
        <p:spPr>
          <a:xfrm>
            <a:off x="822960" y="5440680"/>
            <a:ext cx="10561320" cy="0"/>
          </a:xfrm>
          <a:prstGeom prst="line">
            <a:avLst/>
          </a:prstGeom>
          <a:noFill/>
          <a:ln w="12700">
            <a:solidFill>
              <a:srgbClr val="D5DCE3"/>
            </a:solidFill>
            <a:prstDash val="solid"/>
          </a:ln>
        </p:spPr>
      </p:sp>
      <p:sp>
        <p:nvSpPr>
          <p:cNvPr id="27" name="Text 22"/>
          <p:cNvSpPr/>
          <p:nvPr/>
        </p:nvSpPr>
        <p:spPr>
          <a:xfrm>
            <a:off x="822960" y="5559552"/>
            <a:ext cx="10561320" cy="502920"/>
          </a:xfrm>
          <a:prstGeom prst="rect">
            <a:avLst/>
          </a:prstGeom>
          <a:noFill/>
          <a:ln/>
        </p:spPr>
        <p:txBody>
          <a:bodyPr wrap="square" lIns="0" tIns="0" rIns="0" bIns="0" rtlCol="0" anchor="t"/>
          <a:lstStyle/>
          <a:p>
            <a:pPr marL="0" indent="0">
              <a:lnSpc>
                <a:spcPct val="110000"/>
              </a:lnSpc>
              <a:buNone/>
            </a:pPr>
            <a:r>
              <a:rPr lang="en-US" sz="1200" i="1" dirty="0">
                <a:solidFill>
                  <a:srgbClr val="6E6862"/>
                </a:solidFill>
                <a:latin typeface="Barlow Semi Condensed" pitchFamily="34" charset="0"/>
                <a:ea typeface="Barlow Semi Condensed" pitchFamily="34" charset="-122"/>
                <a:cs typeface="Barlow Semi Condensed" pitchFamily="34" charset="-120"/>
              </a:rPr>
              <a:t>Con la 1ra y 2da cohortes se inició la elaboración de una publicación de narrativas pedagógicas a partir de la aplicación de la propuesta.</a:t>
            </a:r>
            <a:endParaRPr lang="en-US" sz="1200" dirty="0"/>
          </a:p>
        </p:txBody>
      </p:sp>
      <p:sp>
        <p:nvSpPr>
          <p:cNvPr id="28" name="Text 23"/>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29" name="Text 24"/>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B · INSTITUCIONALIZACIÓN DE LA ALFABETIZACIÓN</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2600" b="1" dirty="0">
                <a:solidFill>
                  <a:srgbClr val="2E2D2C"/>
                </a:solidFill>
                <a:latin typeface="Barlow Semi Condensed" pitchFamily="34" charset="0"/>
                <a:ea typeface="Barlow Semi Condensed" pitchFamily="34" charset="-122"/>
                <a:cs typeface="Barlow Semi Condensed" pitchFamily="34" charset="-120"/>
              </a:rPr>
              <a:t>Institucionalización de la alfabetización</a:t>
            </a:r>
            <a:endParaRPr lang="en-US" sz="2600" dirty="0"/>
          </a:p>
        </p:txBody>
      </p:sp>
      <p:sp>
        <p:nvSpPr>
          <p:cNvPr id="10" name="Text 6"/>
          <p:cNvSpPr/>
          <p:nvPr/>
        </p:nvSpPr>
        <p:spPr>
          <a:xfrm>
            <a:off x="548640" y="1298448"/>
            <a:ext cx="10789920" cy="292608"/>
          </a:xfrm>
          <a:prstGeom prst="rect">
            <a:avLst/>
          </a:prstGeom>
          <a:noFill/>
          <a:ln/>
        </p:spPr>
        <p:txBody>
          <a:bodyPr wrap="square" lIns="0" tIns="0" rIns="0" bIns="0" rtlCol="0" anchor="ctr"/>
          <a:lstStyle/>
          <a:p>
            <a:pPr marL="0" indent="0">
              <a:buNone/>
            </a:pPr>
            <a:r>
              <a:rPr lang="en-US" sz="1200" i="1" dirty="0">
                <a:solidFill>
                  <a:srgbClr val="6E6862"/>
                </a:solidFill>
                <a:latin typeface="Barlow Semi Condensed" pitchFamily="34" charset="0"/>
                <a:ea typeface="Barlow Semi Condensed" pitchFamily="34" charset="-122"/>
                <a:cs typeface="Barlow Semi Condensed" pitchFamily="34" charset="-120"/>
              </a:rPr>
              <a:t>Integrar la alfabetización como eje transversal en la planificación curricular y garantizar su desarrollo mediante evaluación en proceso y formativa</a:t>
            </a:r>
            <a:endParaRPr lang="en-US" sz="1200" dirty="0"/>
          </a:p>
        </p:txBody>
      </p:sp>
      <p:sp>
        <p:nvSpPr>
          <p:cNvPr id="11" name="Shape 7"/>
          <p:cNvSpPr/>
          <p:nvPr/>
        </p:nvSpPr>
        <p:spPr>
          <a:xfrm>
            <a:off x="548640" y="1755648"/>
            <a:ext cx="5385816" cy="4572000"/>
          </a:xfrm>
          <a:prstGeom prst="roundRect">
            <a:avLst>
              <a:gd name="adj" fmla="val 1600"/>
            </a:avLst>
          </a:prstGeom>
          <a:solidFill>
            <a:srgbClr val="F3F1EC"/>
          </a:solidFill>
          <a:ln/>
        </p:spPr>
      </p:sp>
      <p:sp>
        <p:nvSpPr>
          <p:cNvPr id="12" name="Shape 8"/>
          <p:cNvSpPr/>
          <p:nvPr/>
        </p:nvSpPr>
        <p:spPr>
          <a:xfrm>
            <a:off x="548640" y="1755648"/>
            <a:ext cx="64008" cy="4572000"/>
          </a:xfrm>
          <a:prstGeom prst="rect">
            <a:avLst/>
          </a:prstGeom>
          <a:solidFill>
            <a:srgbClr val="2E2D2C"/>
          </a:solidFill>
          <a:ln/>
        </p:spPr>
      </p:sp>
      <p:sp>
        <p:nvSpPr>
          <p:cNvPr id="13" name="Shape 9"/>
          <p:cNvSpPr/>
          <p:nvPr/>
        </p:nvSpPr>
        <p:spPr>
          <a:xfrm>
            <a:off x="841248" y="2029968"/>
            <a:ext cx="530352" cy="530352"/>
          </a:xfrm>
          <a:prstGeom prst="ellipse">
            <a:avLst/>
          </a:prstGeom>
          <a:solidFill>
            <a:srgbClr val="2E2D2C"/>
          </a:solidFill>
          <a:ln/>
        </p:spPr>
      </p:sp>
      <p:pic>
        <p:nvPicPr>
          <p:cNvPr id="14" name="Image 2" descr="icons/sitemap_FFFFFF.png"/>
          <p:cNvPicPr>
            <a:picLocks noChangeAspect="1"/>
          </p:cNvPicPr>
          <p:nvPr/>
        </p:nvPicPr>
        <p:blipFill>
          <a:blip r:embed="rId5"/>
          <a:stretch>
            <a:fillRect/>
          </a:stretch>
        </p:blipFill>
        <p:spPr>
          <a:xfrm>
            <a:off x="910194" y="2098914"/>
            <a:ext cx="392460" cy="392460"/>
          </a:xfrm>
          <a:prstGeom prst="rect">
            <a:avLst/>
          </a:prstGeom>
        </p:spPr>
      </p:pic>
      <p:sp>
        <p:nvSpPr>
          <p:cNvPr id="15" name="Text 10"/>
          <p:cNvSpPr/>
          <p:nvPr/>
        </p:nvSpPr>
        <p:spPr>
          <a:xfrm>
            <a:off x="4562856" y="2139696"/>
            <a:ext cx="1097280" cy="274320"/>
          </a:xfrm>
          <a:prstGeom prst="rect">
            <a:avLst/>
          </a:prstGeom>
          <a:noFill/>
          <a:ln/>
        </p:spPr>
        <p:txBody>
          <a:bodyPr wrap="square" lIns="0" tIns="0" rIns="0" bIns="0" rtlCol="0" anchor="ctr"/>
          <a:lstStyle/>
          <a:p>
            <a:pPr marL="0" indent="0" algn="r">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OBJETIVO 3</a:t>
            </a:r>
            <a:endParaRPr lang="en-US" sz="1000" dirty="0"/>
          </a:p>
        </p:txBody>
      </p:sp>
      <p:sp>
        <p:nvSpPr>
          <p:cNvPr id="16" name="Text 11"/>
          <p:cNvSpPr/>
          <p:nvPr/>
        </p:nvSpPr>
        <p:spPr>
          <a:xfrm>
            <a:off x="841248" y="2670048"/>
            <a:ext cx="4800600" cy="548640"/>
          </a:xfrm>
          <a:prstGeom prst="rect">
            <a:avLst/>
          </a:prstGeom>
          <a:noFill/>
          <a:ln/>
        </p:spPr>
        <p:txBody>
          <a:bodyPr wrap="square" lIns="0" tIns="0" rIns="0" bIns="0" rtlCol="0" anchor="t"/>
          <a:lstStyle/>
          <a:p>
            <a:pPr marL="0" indent="0">
              <a:lnSpc>
                <a:spcPct val="105000"/>
              </a:lnSpc>
              <a:buNone/>
            </a:pPr>
            <a:r>
              <a:rPr lang="en-US" sz="1650" b="1" dirty="0">
                <a:solidFill>
                  <a:srgbClr val="2E2D2C"/>
                </a:solidFill>
                <a:latin typeface="Barlow Semi Condensed" pitchFamily="34" charset="0"/>
                <a:ea typeface="Barlow Semi Condensed" pitchFamily="34" charset="-122"/>
                <a:cs typeface="Barlow Semi Condensed" pitchFamily="34" charset="-120"/>
              </a:rPr>
              <a:t>Planificación curricular transversal</a:t>
            </a:r>
            <a:endParaRPr lang="en-US" sz="1650" dirty="0"/>
          </a:p>
        </p:txBody>
      </p:sp>
      <p:sp>
        <p:nvSpPr>
          <p:cNvPr id="17" name="Text 12"/>
          <p:cNvSpPr/>
          <p:nvPr/>
        </p:nvSpPr>
        <p:spPr>
          <a:xfrm>
            <a:off x="1005840" y="3355848"/>
            <a:ext cx="4562856" cy="278892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1450" dirty="0">
                <a:solidFill>
                  <a:srgbClr val="3A3532"/>
                </a:solidFill>
                <a:latin typeface="Barlow Semi Condensed" pitchFamily="34" charset="0"/>
                <a:ea typeface="Barlow Semi Condensed" pitchFamily="34" charset="-122"/>
                <a:cs typeface="Barlow Semi Condensed" pitchFamily="34" charset="-120"/>
              </a:rPr>
              <a:t>Incorporar prácticas de lectura, escritura y comprensión crítica en cada espacio curricular.</a:t>
            </a:r>
            <a:endParaRPr lang="en-US" sz="1450" dirty="0"/>
          </a:p>
          <a:p>
            <a:pPr marL="342900" indent="-342900">
              <a:lnSpc>
                <a:spcPct val="115000"/>
              </a:lnSpc>
              <a:spcAft>
                <a:spcPts val="1400"/>
              </a:spcAft>
              <a:buSzPct val="100000"/>
              <a:buChar char="•"/>
            </a:pPr>
            <a:r>
              <a:rPr lang="en-US" sz="1450" dirty="0">
                <a:solidFill>
                  <a:srgbClr val="3A3532"/>
                </a:solidFill>
                <a:latin typeface="Barlow Semi Condensed" pitchFamily="34" charset="0"/>
                <a:ea typeface="Barlow Semi Condensed" pitchFamily="34" charset="-122"/>
                <a:cs typeface="Barlow Semi Condensed" pitchFamily="34" charset="-120"/>
              </a:rPr>
              <a:t>Fortalecer las competencias comunicativas de los estudiantes en todas las disciplinas.</a:t>
            </a:r>
            <a:endParaRPr lang="en-US" sz="1450" dirty="0"/>
          </a:p>
          <a:p>
            <a:pPr marL="342900" indent="-342900">
              <a:lnSpc>
                <a:spcPct val="115000"/>
              </a:lnSpc>
              <a:spcAft>
                <a:spcPts val="1400"/>
              </a:spcAft>
              <a:buSzPct val="100000"/>
              <a:buChar char="•"/>
            </a:pPr>
            <a:r>
              <a:rPr lang="en-US" sz="1450" dirty="0">
                <a:solidFill>
                  <a:srgbClr val="3A3532"/>
                </a:solidFill>
                <a:latin typeface="Barlow Semi Condensed" pitchFamily="34" charset="0"/>
                <a:ea typeface="Barlow Semi Condensed" pitchFamily="34" charset="-122"/>
                <a:cs typeface="Barlow Semi Condensed" pitchFamily="34" charset="-120"/>
              </a:rPr>
              <a:t>Definir criterios de selección del material bibliográfico que favorezcan el acceso a la comunidad discursiva y a la metodología propia de cada disciplina.</a:t>
            </a:r>
            <a:endParaRPr lang="en-US" sz="1450" dirty="0"/>
          </a:p>
        </p:txBody>
      </p:sp>
      <p:sp>
        <p:nvSpPr>
          <p:cNvPr id="18" name="Shape 13"/>
          <p:cNvSpPr/>
          <p:nvPr/>
        </p:nvSpPr>
        <p:spPr>
          <a:xfrm>
            <a:off x="6254496" y="1755648"/>
            <a:ext cx="5385816" cy="4572000"/>
          </a:xfrm>
          <a:prstGeom prst="roundRect">
            <a:avLst>
              <a:gd name="adj" fmla="val 1600"/>
            </a:avLst>
          </a:prstGeom>
          <a:solidFill>
            <a:srgbClr val="F3F1EC"/>
          </a:solidFill>
          <a:ln/>
        </p:spPr>
      </p:sp>
      <p:sp>
        <p:nvSpPr>
          <p:cNvPr id="19" name="Shape 14"/>
          <p:cNvSpPr/>
          <p:nvPr/>
        </p:nvSpPr>
        <p:spPr>
          <a:xfrm>
            <a:off x="6254496" y="1755648"/>
            <a:ext cx="64008" cy="4572000"/>
          </a:xfrm>
          <a:prstGeom prst="rect">
            <a:avLst/>
          </a:prstGeom>
          <a:solidFill>
            <a:srgbClr val="EB3A16"/>
          </a:solidFill>
          <a:ln/>
        </p:spPr>
      </p:sp>
      <p:sp>
        <p:nvSpPr>
          <p:cNvPr id="20" name="Shape 15"/>
          <p:cNvSpPr/>
          <p:nvPr/>
        </p:nvSpPr>
        <p:spPr>
          <a:xfrm>
            <a:off x="6547104" y="2029968"/>
            <a:ext cx="530352" cy="530352"/>
          </a:xfrm>
          <a:prstGeom prst="ellipse">
            <a:avLst/>
          </a:prstGeom>
          <a:solidFill>
            <a:srgbClr val="EB3A16"/>
          </a:solidFill>
          <a:ln/>
        </p:spPr>
      </p:sp>
      <p:pic>
        <p:nvPicPr>
          <p:cNvPr id="21" name="Image 3" descr="icons/check_FFFFFF.png"/>
          <p:cNvPicPr>
            <a:picLocks noChangeAspect="1"/>
          </p:cNvPicPr>
          <p:nvPr/>
        </p:nvPicPr>
        <p:blipFill>
          <a:blip r:embed="rId6"/>
          <a:stretch>
            <a:fillRect/>
          </a:stretch>
        </p:blipFill>
        <p:spPr>
          <a:xfrm>
            <a:off x="6616050" y="2098914"/>
            <a:ext cx="392460" cy="392460"/>
          </a:xfrm>
          <a:prstGeom prst="rect">
            <a:avLst/>
          </a:prstGeom>
        </p:spPr>
      </p:pic>
      <p:sp>
        <p:nvSpPr>
          <p:cNvPr id="22" name="Text 16"/>
          <p:cNvSpPr/>
          <p:nvPr/>
        </p:nvSpPr>
        <p:spPr>
          <a:xfrm>
            <a:off x="10268712" y="2139696"/>
            <a:ext cx="1097280" cy="274320"/>
          </a:xfrm>
          <a:prstGeom prst="rect">
            <a:avLst/>
          </a:prstGeom>
          <a:noFill/>
          <a:ln/>
        </p:spPr>
        <p:txBody>
          <a:bodyPr wrap="square" lIns="0" tIns="0" rIns="0" bIns="0" rtlCol="0" anchor="ctr"/>
          <a:lstStyle/>
          <a:p>
            <a:pPr marL="0" indent="0" algn="r">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OBJETIVO 4</a:t>
            </a:r>
            <a:endParaRPr lang="en-US" sz="1000" dirty="0"/>
          </a:p>
        </p:txBody>
      </p:sp>
      <p:sp>
        <p:nvSpPr>
          <p:cNvPr id="23" name="Text 17"/>
          <p:cNvSpPr/>
          <p:nvPr/>
        </p:nvSpPr>
        <p:spPr>
          <a:xfrm>
            <a:off x="6547104" y="2670048"/>
            <a:ext cx="4800600" cy="548640"/>
          </a:xfrm>
          <a:prstGeom prst="rect">
            <a:avLst/>
          </a:prstGeom>
          <a:noFill/>
          <a:ln/>
        </p:spPr>
        <p:txBody>
          <a:bodyPr wrap="square" lIns="0" tIns="0" rIns="0" bIns="0" rtlCol="0" anchor="t"/>
          <a:lstStyle/>
          <a:p>
            <a:pPr marL="0" indent="0">
              <a:lnSpc>
                <a:spcPct val="105000"/>
              </a:lnSpc>
              <a:buNone/>
            </a:pPr>
            <a:r>
              <a:rPr lang="en-US" sz="1650" b="1" dirty="0">
                <a:solidFill>
                  <a:srgbClr val="2E2D2C"/>
                </a:solidFill>
                <a:latin typeface="Barlow Semi Condensed" pitchFamily="34" charset="0"/>
                <a:ea typeface="Barlow Semi Condensed" pitchFamily="34" charset="-122"/>
                <a:cs typeface="Barlow Semi Condensed" pitchFamily="34" charset="-120"/>
              </a:rPr>
              <a:t>Evaluación en proceso y formativa</a:t>
            </a:r>
            <a:endParaRPr lang="en-US" sz="1650" dirty="0"/>
          </a:p>
        </p:txBody>
      </p:sp>
      <p:sp>
        <p:nvSpPr>
          <p:cNvPr id="24" name="Text 18"/>
          <p:cNvSpPr/>
          <p:nvPr/>
        </p:nvSpPr>
        <p:spPr>
          <a:xfrm>
            <a:off x="6711696" y="3355848"/>
            <a:ext cx="4562856" cy="2788920"/>
          </a:xfrm>
          <a:prstGeom prst="rect">
            <a:avLst/>
          </a:prstGeom>
          <a:noFill/>
          <a:ln/>
        </p:spPr>
        <p:txBody>
          <a:bodyPr wrap="square" lIns="0" tIns="0" rIns="0" bIns="0" rtlCol="0" anchor="t"/>
          <a:lstStyle/>
          <a:p>
            <a:pPr marL="342900" indent="-342900">
              <a:lnSpc>
                <a:spcPct val="115000"/>
              </a:lnSpc>
              <a:spcAft>
                <a:spcPts val="1400"/>
              </a:spcAft>
              <a:buSzPct val="100000"/>
              <a:buChar char="•"/>
            </a:pPr>
            <a:r>
              <a:rPr lang="en-US" sz="1450" dirty="0">
                <a:solidFill>
                  <a:srgbClr val="3A3532"/>
                </a:solidFill>
                <a:latin typeface="Barlow Semi Condensed" pitchFamily="34" charset="0"/>
                <a:ea typeface="Barlow Semi Condensed" pitchFamily="34" charset="-122"/>
                <a:cs typeface="Barlow Semi Condensed" pitchFamily="34" charset="-120"/>
              </a:rPr>
              <a:t>Sostener una retroalimentación continua que acompañe la construcción del conocimiento.</a:t>
            </a:r>
            <a:endParaRPr lang="en-US" sz="1450" dirty="0"/>
          </a:p>
          <a:p>
            <a:pPr marL="342900" indent="-342900">
              <a:lnSpc>
                <a:spcPct val="115000"/>
              </a:lnSpc>
              <a:spcAft>
                <a:spcPts val="1400"/>
              </a:spcAft>
              <a:buSzPct val="100000"/>
              <a:buChar char="•"/>
            </a:pPr>
            <a:r>
              <a:rPr lang="en-US" sz="1450" dirty="0">
                <a:solidFill>
                  <a:srgbClr val="3A3532"/>
                </a:solidFill>
                <a:latin typeface="Barlow Semi Condensed" pitchFamily="34" charset="0"/>
                <a:ea typeface="Barlow Semi Condensed" pitchFamily="34" charset="-122"/>
                <a:cs typeface="Barlow Semi Condensed" pitchFamily="34" charset="-120"/>
              </a:rPr>
              <a:t>No se trata solo de acreditar saberes, sino de hacer un seguimiento permanente del proceso de aprendizaje.</a:t>
            </a:r>
            <a:endParaRPr lang="en-US" sz="1450" dirty="0"/>
          </a:p>
          <a:p>
            <a:pPr marL="342900" indent="-342900">
              <a:lnSpc>
                <a:spcPct val="115000"/>
              </a:lnSpc>
              <a:spcAft>
                <a:spcPts val="1400"/>
              </a:spcAft>
              <a:buSzPct val="100000"/>
              <a:buChar char="•"/>
            </a:pPr>
            <a:r>
              <a:rPr lang="en-US" sz="1450" dirty="0">
                <a:solidFill>
                  <a:srgbClr val="3A3532"/>
                </a:solidFill>
                <a:latin typeface="Barlow Semi Condensed" pitchFamily="34" charset="0"/>
                <a:ea typeface="Barlow Semi Condensed" pitchFamily="34" charset="-122"/>
                <a:cs typeface="Barlow Semi Condensed" pitchFamily="34" charset="-120"/>
              </a:rPr>
              <a:t>Incluir dispositivos de evaluación que integren el trabajo con la lectoescritura y sus procesos.</a:t>
            </a:r>
            <a:endParaRPr lang="en-US" sz="1450" dirty="0"/>
          </a:p>
        </p:txBody>
      </p:sp>
      <p:sp>
        <p:nvSpPr>
          <p:cNvPr id="25" name="Text 19"/>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26" name="Text 20"/>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C · ELABORACIÓN DE MATERIALES DIDÁCTICOS</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Publicaciones educativas: narrativas pedagógicas</a:t>
            </a:r>
            <a:endParaRPr lang="en-US" sz="3000" dirty="0"/>
          </a:p>
        </p:txBody>
      </p:sp>
      <p:sp>
        <p:nvSpPr>
          <p:cNvPr id="10" name="Text 6"/>
          <p:cNvSpPr/>
          <p:nvPr/>
        </p:nvSpPr>
        <p:spPr>
          <a:xfrm>
            <a:off x="548640" y="1325880"/>
            <a:ext cx="10789920" cy="457200"/>
          </a:xfrm>
          <a:prstGeom prst="rect">
            <a:avLst/>
          </a:prstGeom>
          <a:noFill/>
          <a:ln/>
        </p:spPr>
        <p:txBody>
          <a:bodyPr wrap="square" lIns="0" tIns="0" rIns="0" bIns="0" rtlCol="0" anchor="ctr"/>
          <a:lstStyle/>
          <a:p>
            <a:pPr marL="0" indent="0">
              <a:buNone/>
            </a:pPr>
            <a:r>
              <a:rPr lang="en-US" sz="1350" i="1" dirty="0">
                <a:solidFill>
                  <a:srgbClr val="6E6862"/>
                </a:solidFill>
                <a:latin typeface="Barlow Semi Condensed" pitchFamily="34" charset="0"/>
                <a:ea typeface="Barlow Semi Condensed" pitchFamily="34" charset="-122"/>
                <a:cs typeface="Barlow Semi Condensed" pitchFamily="34" charset="-120"/>
              </a:rPr>
              <a:t>Surgen de los dispositivos de formación continua: secuencias didácticas, guías de actividades, rúbricas de evaluación y recursos multimedia.</a:t>
            </a:r>
            <a:endParaRPr lang="en-US" sz="1350" dirty="0"/>
          </a:p>
        </p:txBody>
      </p:sp>
      <p:sp>
        <p:nvSpPr>
          <p:cNvPr id="11" name="Shape 7"/>
          <p:cNvSpPr/>
          <p:nvPr/>
        </p:nvSpPr>
        <p:spPr>
          <a:xfrm>
            <a:off x="548640" y="1965960"/>
            <a:ext cx="11109960" cy="4160520"/>
          </a:xfrm>
          <a:prstGeom prst="roundRect">
            <a:avLst>
              <a:gd name="adj" fmla="val 1758"/>
            </a:avLst>
          </a:prstGeom>
          <a:solidFill>
            <a:srgbClr val="F3F1EC"/>
          </a:solidFill>
          <a:ln/>
        </p:spPr>
      </p:sp>
      <p:sp>
        <p:nvSpPr>
          <p:cNvPr id="12" name="Shape 8"/>
          <p:cNvSpPr/>
          <p:nvPr/>
        </p:nvSpPr>
        <p:spPr>
          <a:xfrm>
            <a:off x="914400" y="2331720"/>
            <a:ext cx="594360" cy="594360"/>
          </a:xfrm>
          <a:prstGeom prst="ellipse">
            <a:avLst/>
          </a:prstGeom>
          <a:solidFill>
            <a:srgbClr val="2E2D2C"/>
          </a:solidFill>
          <a:ln/>
        </p:spPr>
      </p:sp>
      <p:pic>
        <p:nvPicPr>
          <p:cNvPr id="13" name="Image 2" descr="icons/feather_FFFFFF.png"/>
          <p:cNvPicPr>
            <a:picLocks noChangeAspect="1"/>
          </p:cNvPicPr>
          <p:nvPr/>
        </p:nvPicPr>
        <p:blipFill>
          <a:blip r:embed="rId5"/>
          <a:stretch>
            <a:fillRect/>
          </a:stretch>
        </p:blipFill>
        <p:spPr>
          <a:xfrm>
            <a:off x="991667" y="2408987"/>
            <a:ext cx="439826" cy="439826"/>
          </a:xfrm>
          <a:prstGeom prst="rect">
            <a:avLst/>
          </a:prstGeom>
        </p:spPr>
      </p:pic>
      <p:sp>
        <p:nvSpPr>
          <p:cNvPr id="14" name="Text 9"/>
          <p:cNvSpPr/>
          <p:nvPr/>
        </p:nvSpPr>
        <p:spPr>
          <a:xfrm>
            <a:off x="1691640" y="2331720"/>
            <a:ext cx="5486400" cy="594360"/>
          </a:xfrm>
          <a:prstGeom prst="rect">
            <a:avLst/>
          </a:prstGeom>
          <a:noFill/>
          <a:ln/>
        </p:spPr>
        <p:txBody>
          <a:bodyPr wrap="square" lIns="0" tIns="0" rIns="0" bIns="0" rtlCol="0" anchor="ctr"/>
          <a:lstStyle/>
          <a:p>
            <a:pPr marL="0" indent="0">
              <a:buNone/>
            </a:pPr>
            <a:r>
              <a:rPr lang="en-US" sz="2000" b="1" dirty="0">
                <a:solidFill>
                  <a:srgbClr val="2E2D2C"/>
                </a:solidFill>
                <a:latin typeface="Barlow Semi Condensed" pitchFamily="34" charset="0"/>
                <a:ea typeface="Barlow Semi Condensed" pitchFamily="34" charset="-122"/>
                <a:cs typeface="Barlow Semi Condensed" pitchFamily="34" charset="-120"/>
              </a:rPr>
              <a:t>Narrativas pedagógicas</a:t>
            </a:r>
            <a:endParaRPr lang="en-US" sz="2000" dirty="0"/>
          </a:p>
        </p:txBody>
      </p:sp>
      <p:sp>
        <p:nvSpPr>
          <p:cNvPr id="15" name="Text 10"/>
          <p:cNvSpPr/>
          <p:nvPr/>
        </p:nvSpPr>
        <p:spPr>
          <a:xfrm>
            <a:off x="548640" y="3200400"/>
            <a:ext cx="3703320" cy="1188720"/>
          </a:xfrm>
          <a:prstGeom prst="rect">
            <a:avLst/>
          </a:prstGeom>
          <a:noFill/>
          <a:ln/>
        </p:spPr>
        <p:txBody>
          <a:bodyPr wrap="square" lIns="0" tIns="0" rIns="0" bIns="0" rtlCol="0" anchor="ctr"/>
          <a:lstStyle/>
          <a:p>
            <a:pPr marL="0" indent="0" algn="ctr">
              <a:buNone/>
            </a:pPr>
            <a:r>
              <a:rPr lang="en-US" sz="5800" b="1" dirty="0">
                <a:solidFill>
                  <a:srgbClr val="EB3A16"/>
                </a:solidFill>
                <a:latin typeface="Barlow Semi Condensed" pitchFamily="34" charset="0"/>
                <a:ea typeface="Barlow Semi Condensed" pitchFamily="34" charset="-122"/>
                <a:cs typeface="Barlow Semi Condensed" pitchFamily="34" charset="-120"/>
              </a:rPr>
              <a:t>6</a:t>
            </a:r>
            <a:endParaRPr lang="en-US" sz="5800" dirty="0"/>
          </a:p>
        </p:txBody>
      </p:sp>
      <p:sp>
        <p:nvSpPr>
          <p:cNvPr id="16" name="Text 11"/>
          <p:cNvSpPr/>
          <p:nvPr/>
        </p:nvSpPr>
        <p:spPr>
          <a:xfrm>
            <a:off x="548640" y="4343400"/>
            <a:ext cx="3703320" cy="457200"/>
          </a:xfrm>
          <a:prstGeom prst="rect">
            <a:avLst/>
          </a:prstGeom>
          <a:noFill/>
          <a:ln/>
        </p:spPr>
        <p:txBody>
          <a:bodyPr wrap="square" lIns="0" tIns="0" rIns="0" bIns="0" rtlCol="0" anchor="ctr"/>
          <a:lstStyle/>
          <a:p>
            <a:pPr marL="0" indent="0" algn="ctr">
              <a:buNone/>
            </a:pPr>
            <a:r>
              <a:rPr lang="en-US" sz="1500" dirty="0">
                <a:solidFill>
                  <a:srgbClr val="3A3532"/>
                </a:solidFill>
                <a:latin typeface="Barlow Semi Condensed" pitchFamily="34" charset="0"/>
                <a:ea typeface="Barlow Semi Condensed" pitchFamily="34" charset="-122"/>
                <a:cs typeface="Barlow Semi Condensed" pitchFamily="34" charset="-120"/>
              </a:rPr>
              <a:t>Institutos</a:t>
            </a:r>
            <a:endParaRPr lang="en-US" sz="1500" dirty="0"/>
          </a:p>
        </p:txBody>
      </p:sp>
      <p:sp>
        <p:nvSpPr>
          <p:cNvPr id="17" name="Text 12"/>
          <p:cNvSpPr/>
          <p:nvPr/>
        </p:nvSpPr>
        <p:spPr>
          <a:xfrm>
            <a:off x="4251960" y="3200400"/>
            <a:ext cx="3703320" cy="1188720"/>
          </a:xfrm>
          <a:prstGeom prst="rect">
            <a:avLst/>
          </a:prstGeom>
          <a:noFill/>
          <a:ln/>
        </p:spPr>
        <p:txBody>
          <a:bodyPr wrap="square" lIns="0" tIns="0" rIns="0" bIns="0" rtlCol="0" anchor="ctr"/>
          <a:lstStyle/>
          <a:p>
            <a:pPr marL="0" indent="0" algn="ctr">
              <a:buNone/>
            </a:pPr>
            <a:r>
              <a:rPr lang="en-US" sz="5800" b="1" dirty="0">
                <a:solidFill>
                  <a:srgbClr val="EB3A16"/>
                </a:solidFill>
                <a:latin typeface="Barlow Semi Condensed" pitchFamily="34" charset="0"/>
                <a:ea typeface="Barlow Semi Condensed" pitchFamily="34" charset="-122"/>
                <a:cs typeface="Barlow Semi Condensed" pitchFamily="34" charset="-120"/>
              </a:rPr>
              <a:t>18</a:t>
            </a:r>
            <a:endParaRPr lang="en-US" sz="5800" dirty="0"/>
          </a:p>
        </p:txBody>
      </p:sp>
      <p:sp>
        <p:nvSpPr>
          <p:cNvPr id="18" name="Text 13"/>
          <p:cNvSpPr/>
          <p:nvPr/>
        </p:nvSpPr>
        <p:spPr>
          <a:xfrm>
            <a:off x="4251960" y="4343400"/>
            <a:ext cx="3703320" cy="457200"/>
          </a:xfrm>
          <a:prstGeom prst="rect">
            <a:avLst/>
          </a:prstGeom>
          <a:noFill/>
          <a:ln/>
        </p:spPr>
        <p:txBody>
          <a:bodyPr wrap="square" lIns="0" tIns="0" rIns="0" bIns="0" rtlCol="0" anchor="ctr"/>
          <a:lstStyle/>
          <a:p>
            <a:pPr marL="0" indent="0" algn="ctr">
              <a:buNone/>
            </a:pPr>
            <a:r>
              <a:rPr lang="en-US" sz="1500" dirty="0">
                <a:solidFill>
                  <a:srgbClr val="3A3532"/>
                </a:solidFill>
                <a:latin typeface="Barlow Semi Condensed" pitchFamily="34" charset="0"/>
                <a:ea typeface="Barlow Semi Condensed" pitchFamily="34" charset="-122"/>
                <a:cs typeface="Barlow Semi Condensed" pitchFamily="34" charset="-120"/>
              </a:rPr>
              <a:t>Participantes</a:t>
            </a:r>
            <a:endParaRPr lang="en-US" sz="1500" dirty="0"/>
          </a:p>
        </p:txBody>
      </p:sp>
      <p:sp>
        <p:nvSpPr>
          <p:cNvPr id="19" name="Text 14"/>
          <p:cNvSpPr/>
          <p:nvPr/>
        </p:nvSpPr>
        <p:spPr>
          <a:xfrm>
            <a:off x="7955280" y="3200400"/>
            <a:ext cx="3703320" cy="1188720"/>
          </a:xfrm>
          <a:prstGeom prst="rect">
            <a:avLst/>
          </a:prstGeom>
          <a:noFill/>
          <a:ln/>
        </p:spPr>
        <p:txBody>
          <a:bodyPr wrap="square" lIns="0" tIns="0" rIns="0" bIns="0" rtlCol="0" anchor="ctr"/>
          <a:lstStyle/>
          <a:p>
            <a:pPr marL="0" indent="0" algn="ctr">
              <a:buNone/>
            </a:pPr>
            <a:r>
              <a:rPr lang="en-US" sz="5800" b="1" dirty="0">
                <a:solidFill>
                  <a:srgbClr val="EB3A16"/>
                </a:solidFill>
                <a:latin typeface="Barlow Semi Condensed" pitchFamily="34" charset="0"/>
                <a:ea typeface="Barlow Semi Condensed" pitchFamily="34" charset="-122"/>
                <a:cs typeface="Barlow Semi Condensed" pitchFamily="34" charset="-120"/>
              </a:rPr>
              <a:t>1</a:t>
            </a:r>
            <a:endParaRPr lang="en-US" sz="5800" dirty="0"/>
          </a:p>
        </p:txBody>
      </p:sp>
      <p:sp>
        <p:nvSpPr>
          <p:cNvPr id="20" name="Text 15"/>
          <p:cNvSpPr/>
          <p:nvPr/>
        </p:nvSpPr>
        <p:spPr>
          <a:xfrm>
            <a:off x="7955280" y="4343400"/>
            <a:ext cx="3703320" cy="457200"/>
          </a:xfrm>
          <a:prstGeom prst="rect">
            <a:avLst/>
          </a:prstGeom>
          <a:noFill/>
          <a:ln/>
        </p:spPr>
        <p:txBody>
          <a:bodyPr wrap="square" lIns="0" tIns="0" rIns="0" bIns="0" rtlCol="0" anchor="ctr"/>
          <a:lstStyle/>
          <a:p>
            <a:pPr marL="0" indent="0" algn="ctr">
              <a:buNone/>
            </a:pPr>
            <a:r>
              <a:rPr lang="en-US" sz="1500" dirty="0">
                <a:solidFill>
                  <a:srgbClr val="3A3532"/>
                </a:solidFill>
                <a:latin typeface="Barlow Semi Condensed" pitchFamily="34" charset="0"/>
                <a:ea typeface="Barlow Semi Condensed" pitchFamily="34" charset="-122"/>
                <a:cs typeface="Barlow Semi Condensed" pitchFamily="34" charset="-120"/>
              </a:rPr>
              <a:t>Libro en marcha</a:t>
            </a:r>
            <a:endParaRPr lang="en-US" sz="1500" dirty="0"/>
          </a:p>
        </p:txBody>
      </p:sp>
      <p:sp>
        <p:nvSpPr>
          <p:cNvPr id="21" name="Shape 16"/>
          <p:cNvSpPr/>
          <p:nvPr/>
        </p:nvSpPr>
        <p:spPr>
          <a:xfrm>
            <a:off x="1005840" y="5029200"/>
            <a:ext cx="10195560" cy="0"/>
          </a:xfrm>
          <a:prstGeom prst="line">
            <a:avLst/>
          </a:prstGeom>
          <a:noFill/>
          <a:ln w="12700">
            <a:solidFill>
              <a:srgbClr val="D5DCE3"/>
            </a:solidFill>
            <a:prstDash val="solid"/>
          </a:ln>
        </p:spPr>
      </p:sp>
      <p:sp>
        <p:nvSpPr>
          <p:cNvPr id="22" name="Text 17"/>
          <p:cNvSpPr/>
          <p:nvPr/>
        </p:nvSpPr>
        <p:spPr>
          <a:xfrm>
            <a:off x="1005840" y="5212080"/>
            <a:ext cx="10195560" cy="731520"/>
          </a:xfrm>
          <a:prstGeom prst="rect">
            <a:avLst/>
          </a:prstGeom>
          <a:noFill/>
          <a:ln/>
        </p:spPr>
        <p:txBody>
          <a:bodyPr wrap="square" lIns="0" tIns="0" rIns="0" bIns="0" rtlCol="0" anchor="ctr"/>
          <a:lstStyle/>
          <a:p>
            <a:pPr marL="0" indent="0" algn="ctr">
              <a:lnSpc>
                <a:spcPct val="115000"/>
              </a:lnSpc>
              <a:buNone/>
            </a:pPr>
            <a:r>
              <a:rPr lang="en-US" sz="1300" i="1" dirty="0">
                <a:solidFill>
                  <a:srgbClr val="6E6862"/>
                </a:solidFill>
                <a:latin typeface="Barlow Semi Condensed" pitchFamily="34" charset="0"/>
                <a:ea typeface="Barlow Semi Condensed" pitchFamily="34" charset="-122"/>
                <a:cs typeface="Barlow Semi Condensed" pitchFamily="34" charset="-120"/>
              </a:rPr>
              <a:t>Los docentes participantes producen informes de experiencias y memorias pedagógicas que analizan evidencias de aprendizaje y construyen acuerdos institucionales.</a:t>
            </a:r>
            <a:endParaRPr lang="en-US" sz="1300" dirty="0"/>
          </a:p>
        </p:txBody>
      </p:sp>
      <p:sp>
        <p:nvSpPr>
          <p:cNvPr id="23" name="Text 18"/>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24" name="Text 19"/>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C · ELABORACIÓN DE MATERIALES DIDÁCTICOS</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Publicaciones educativas: narrativas inteligentes</a:t>
            </a:r>
            <a:endParaRPr lang="en-US" sz="3000" dirty="0"/>
          </a:p>
        </p:txBody>
      </p:sp>
      <p:sp>
        <p:nvSpPr>
          <p:cNvPr id="10" name="Shape 6"/>
          <p:cNvSpPr/>
          <p:nvPr/>
        </p:nvSpPr>
        <p:spPr>
          <a:xfrm>
            <a:off x="548640" y="1691640"/>
            <a:ext cx="11109960" cy="4434840"/>
          </a:xfrm>
          <a:prstGeom prst="roundRect">
            <a:avLst>
              <a:gd name="adj" fmla="val 1649"/>
            </a:avLst>
          </a:prstGeom>
          <a:solidFill>
            <a:srgbClr val="F3F1EC"/>
          </a:solidFill>
          <a:ln/>
        </p:spPr>
      </p:sp>
      <p:sp>
        <p:nvSpPr>
          <p:cNvPr id="11" name="Shape 7"/>
          <p:cNvSpPr/>
          <p:nvPr/>
        </p:nvSpPr>
        <p:spPr>
          <a:xfrm>
            <a:off x="5737860" y="2194560"/>
            <a:ext cx="731520" cy="731520"/>
          </a:xfrm>
          <a:prstGeom prst="ellipse">
            <a:avLst/>
          </a:prstGeom>
          <a:solidFill>
            <a:srgbClr val="2E2D2C"/>
          </a:solidFill>
          <a:ln/>
        </p:spPr>
      </p:sp>
      <p:pic>
        <p:nvPicPr>
          <p:cNvPr id="12" name="Image 2" descr="icons/book_FFFFFF.png"/>
          <p:cNvPicPr>
            <a:picLocks noChangeAspect="1"/>
          </p:cNvPicPr>
          <p:nvPr/>
        </p:nvPicPr>
        <p:blipFill>
          <a:blip r:embed="rId5"/>
          <a:stretch>
            <a:fillRect/>
          </a:stretch>
        </p:blipFill>
        <p:spPr>
          <a:xfrm>
            <a:off x="5832958" y="2289658"/>
            <a:ext cx="541325" cy="541325"/>
          </a:xfrm>
          <a:prstGeom prst="rect">
            <a:avLst/>
          </a:prstGeom>
        </p:spPr>
      </p:pic>
      <p:sp>
        <p:nvSpPr>
          <p:cNvPr id="13" name="Text 8"/>
          <p:cNvSpPr/>
          <p:nvPr/>
        </p:nvSpPr>
        <p:spPr>
          <a:xfrm>
            <a:off x="548640" y="3108960"/>
            <a:ext cx="11109960" cy="548640"/>
          </a:xfrm>
          <a:prstGeom prst="rect">
            <a:avLst/>
          </a:prstGeom>
          <a:noFill/>
          <a:ln/>
        </p:spPr>
        <p:txBody>
          <a:bodyPr wrap="square" lIns="0" tIns="0" rIns="0" bIns="0" rtlCol="0" anchor="ctr"/>
          <a:lstStyle/>
          <a:p>
            <a:pPr marL="0" indent="0" algn="ctr">
              <a:buNone/>
            </a:pPr>
            <a:r>
              <a:rPr lang="en-US" sz="2200" b="1" dirty="0">
                <a:solidFill>
                  <a:srgbClr val="2E2D2C"/>
                </a:solidFill>
                <a:latin typeface="Barlow Semi Condensed" pitchFamily="34" charset="0"/>
                <a:ea typeface="Barlow Semi Condensed" pitchFamily="34" charset="-122"/>
                <a:cs typeface="Barlow Semi Condensed" pitchFamily="34" charset="-120"/>
              </a:rPr>
              <a:t>Narrativas inteligentes</a:t>
            </a:r>
            <a:endParaRPr lang="en-US" sz="2200" dirty="0"/>
          </a:p>
        </p:txBody>
      </p:sp>
      <p:sp>
        <p:nvSpPr>
          <p:cNvPr id="14" name="Text 9"/>
          <p:cNvSpPr/>
          <p:nvPr/>
        </p:nvSpPr>
        <p:spPr>
          <a:xfrm>
            <a:off x="548640" y="3840480"/>
            <a:ext cx="3703320" cy="1371600"/>
          </a:xfrm>
          <a:prstGeom prst="rect">
            <a:avLst/>
          </a:prstGeom>
          <a:noFill/>
          <a:ln/>
        </p:spPr>
        <p:txBody>
          <a:bodyPr wrap="square" lIns="0" tIns="0" rIns="0" bIns="0" rtlCol="0" anchor="ctr"/>
          <a:lstStyle/>
          <a:p>
            <a:pPr marL="0" indent="0" algn="ctr">
              <a:buNone/>
            </a:pPr>
            <a:r>
              <a:rPr lang="en-US" sz="6600" b="1" dirty="0">
                <a:solidFill>
                  <a:srgbClr val="EB3A16"/>
                </a:solidFill>
                <a:latin typeface="Barlow Semi Condensed" pitchFamily="34" charset="0"/>
                <a:ea typeface="Barlow Semi Condensed" pitchFamily="34" charset="-122"/>
                <a:cs typeface="Barlow Semi Condensed" pitchFamily="34" charset="-120"/>
              </a:rPr>
              <a:t>26</a:t>
            </a:r>
            <a:endParaRPr lang="en-US" sz="6600" dirty="0"/>
          </a:p>
        </p:txBody>
      </p:sp>
      <p:sp>
        <p:nvSpPr>
          <p:cNvPr id="15" name="Text 10"/>
          <p:cNvSpPr/>
          <p:nvPr/>
        </p:nvSpPr>
        <p:spPr>
          <a:xfrm>
            <a:off x="548640" y="5212080"/>
            <a:ext cx="3703320" cy="502920"/>
          </a:xfrm>
          <a:prstGeom prst="rect">
            <a:avLst/>
          </a:prstGeom>
          <a:noFill/>
          <a:ln/>
        </p:spPr>
        <p:txBody>
          <a:bodyPr wrap="square" lIns="0" tIns="0" rIns="0" bIns="0" rtlCol="0" anchor="ctr"/>
          <a:lstStyle/>
          <a:p>
            <a:pPr marL="0" indent="0" algn="ctr">
              <a:buNone/>
            </a:pPr>
            <a:r>
              <a:rPr lang="en-US" sz="1600" dirty="0">
                <a:solidFill>
                  <a:srgbClr val="3A3532"/>
                </a:solidFill>
                <a:latin typeface="Barlow Semi Condensed" pitchFamily="34" charset="0"/>
                <a:ea typeface="Barlow Semi Condensed" pitchFamily="34" charset="-122"/>
                <a:cs typeface="Barlow Semi Condensed" pitchFamily="34" charset="-120"/>
              </a:rPr>
              <a:t>Institutos</a:t>
            </a:r>
            <a:endParaRPr lang="en-US" sz="1600" dirty="0"/>
          </a:p>
        </p:txBody>
      </p:sp>
      <p:sp>
        <p:nvSpPr>
          <p:cNvPr id="16" name="Text 11"/>
          <p:cNvSpPr/>
          <p:nvPr/>
        </p:nvSpPr>
        <p:spPr>
          <a:xfrm>
            <a:off x="4251960" y="3840480"/>
            <a:ext cx="3703320" cy="1371600"/>
          </a:xfrm>
          <a:prstGeom prst="rect">
            <a:avLst/>
          </a:prstGeom>
          <a:noFill/>
          <a:ln/>
        </p:spPr>
        <p:txBody>
          <a:bodyPr wrap="square" lIns="0" tIns="0" rIns="0" bIns="0" rtlCol="0" anchor="ctr"/>
          <a:lstStyle/>
          <a:p>
            <a:pPr marL="0" indent="0" algn="ctr">
              <a:buNone/>
            </a:pPr>
            <a:r>
              <a:rPr lang="en-US" sz="6600" b="1" dirty="0">
                <a:solidFill>
                  <a:srgbClr val="EB3A16"/>
                </a:solidFill>
                <a:latin typeface="Barlow Semi Condensed" pitchFamily="34" charset="0"/>
                <a:ea typeface="Barlow Semi Condensed" pitchFamily="34" charset="-122"/>
                <a:cs typeface="Barlow Semi Condensed" pitchFamily="34" charset="-120"/>
              </a:rPr>
              <a:t>618</a:t>
            </a:r>
            <a:endParaRPr lang="en-US" sz="6600" dirty="0"/>
          </a:p>
        </p:txBody>
      </p:sp>
      <p:sp>
        <p:nvSpPr>
          <p:cNvPr id="17" name="Text 12"/>
          <p:cNvSpPr/>
          <p:nvPr/>
        </p:nvSpPr>
        <p:spPr>
          <a:xfrm>
            <a:off x="4251960" y="5212080"/>
            <a:ext cx="3703320" cy="502920"/>
          </a:xfrm>
          <a:prstGeom prst="rect">
            <a:avLst/>
          </a:prstGeom>
          <a:noFill/>
          <a:ln/>
        </p:spPr>
        <p:txBody>
          <a:bodyPr wrap="square" lIns="0" tIns="0" rIns="0" bIns="0" rtlCol="0" anchor="ctr"/>
          <a:lstStyle/>
          <a:p>
            <a:pPr marL="0" indent="0" algn="ctr">
              <a:buNone/>
            </a:pPr>
            <a:r>
              <a:rPr lang="en-US" sz="1600" dirty="0">
                <a:solidFill>
                  <a:srgbClr val="3A3532"/>
                </a:solidFill>
                <a:latin typeface="Barlow Semi Condensed" pitchFamily="34" charset="0"/>
                <a:ea typeface="Barlow Semi Condensed" pitchFamily="34" charset="-122"/>
                <a:cs typeface="Barlow Semi Condensed" pitchFamily="34" charset="-120"/>
              </a:rPr>
              <a:t>Participantes</a:t>
            </a:r>
            <a:endParaRPr lang="en-US" sz="1600" dirty="0"/>
          </a:p>
        </p:txBody>
      </p:sp>
      <p:sp>
        <p:nvSpPr>
          <p:cNvPr id="18" name="Text 13"/>
          <p:cNvSpPr/>
          <p:nvPr/>
        </p:nvSpPr>
        <p:spPr>
          <a:xfrm>
            <a:off x="7955280" y="3840480"/>
            <a:ext cx="3703320" cy="1371600"/>
          </a:xfrm>
          <a:prstGeom prst="rect">
            <a:avLst/>
          </a:prstGeom>
          <a:noFill/>
          <a:ln/>
        </p:spPr>
        <p:txBody>
          <a:bodyPr wrap="square" lIns="0" tIns="0" rIns="0" bIns="0" rtlCol="0" anchor="ctr"/>
          <a:lstStyle/>
          <a:p>
            <a:pPr marL="0" indent="0" algn="ctr">
              <a:buNone/>
            </a:pPr>
            <a:r>
              <a:rPr lang="en-US" sz="6600" b="1" dirty="0">
                <a:solidFill>
                  <a:srgbClr val="EB3A16"/>
                </a:solidFill>
                <a:latin typeface="Barlow Semi Condensed" pitchFamily="34" charset="0"/>
                <a:ea typeface="Barlow Semi Condensed" pitchFamily="34" charset="-122"/>
                <a:cs typeface="Barlow Semi Condensed" pitchFamily="34" charset="-120"/>
              </a:rPr>
              <a:t>167</a:t>
            </a:r>
            <a:endParaRPr lang="en-US" sz="6600" dirty="0"/>
          </a:p>
        </p:txBody>
      </p:sp>
      <p:sp>
        <p:nvSpPr>
          <p:cNvPr id="19" name="Text 14"/>
          <p:cNvSpPr/>
          <p:nvPr/>
        </p:nvSpPr>
        <p:spPr>
          <a:xfrm>
            <a:off x="7955280" y="5212080"/>
            <a:ext cx="3703320" cy="502920"/>
          </a:xfrm>
          <a:prstGeom prst="rect">
            <a:avLst/>
          </a:prstGeom>
          <a:noFill/>
          <a:ln/>
        </p:spPr>
        <p:txBody>
          <a:bodyPr wrap="square" lIns="0" tIns="0" rIns="0" bIns="0" rtlCol="0" anchor="ctr"/>
          <a:lstStyle/>
          <a:p>
            <a:pPr marL="0" indent="0" algn="ctr">
              <a:buNone/>
            </a:pPr>
            <a:r>
              <a:rPr lang="en-US" sz="1600" dirty="0">
                <a:solidFill>
                  <a:srgbClr val="3A3532"/>
                </a:solidFill>
                <a:latin typeface="Barlow Semi Condensed" pitchFamily="34" charset="0"/>
                <a:ea typeface="Barlow Semi Condensed" pitchFamily="34" charset="-122"/>
                <a:cs typeface="Barlow Semi Condensed" pitchFamily="34" charset="-120"/>
              </a:rPr>
              <a:t>Libros en marcha</a:t>
            </a:r>
            <a:endParaRPr lang="en-US" sz="1600" dirty="0"/>
          </a:p>
        </p:txBody>
      </p:sp>
      <p:sp>
        <p:nvSpPr>
          <p:cNvPr id="20" name="Text 15"/>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21" name="Text 1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MARCO JURISDICCIONAL DE IA</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2300" b="1" dirty="0">
                <a:solidFill>
                  <a:srgbClr val="2E2D2C"/>
                </a:solidFill>
                <a:latin typeface="Barlow Semi Condensed" pitchFamily="34" charset="0"/>
                <a:ea typeface="Barlow Semi Condensed" pitchFamily="34" charset="-122"/>
                <a:cs typeface="Barlow Semi Condensed" pitchFamily="34" charset="-120"/>
              </a:rPr>
              <a:t>Uso responsable de la IA: principios, niveles y declaración</a:t>
            </a:r>
            <a:endParaRPr lang="en-US" sz="2300" dirty="0"/>
          </a:p>
        </p:txBody>
      </p:sp>
      <p:sp>
        <p:nvSpPr>
          <p:cNvPr id="10" name="Text 6"/>
          <p:cNvSpPr/>
          <p:nvPr/>
        </p:nvSpPr>
        <p:spPr>
          <a:xfrm>
            <a:off x="548640" y="1280160"/>
            <a:ext cx="11109960" cy="292608"/>
          </a:xfrm>
          <a:prstGeom prst="rect">
            <a:avLst/>
          </a:prstGeom>
          <a:noFill/>
          <a:ln/>
        </p:spPr>
        <p:txBody>
          <a:bodyPr wrap="square" lIns="0" tIns="0" rIns="0" bIns="0" rtlCol="0" anchor="ctr"/>
          <a:lstStyle/>
          <a:p>
            <a:pPr marL="0" indent="0">
              <a:buNone/>
            </a:pPr>
            <a:r>
              <a:rPr lang="en-US" sz="1200" i="1" dirty="0">
                <a:solidFill>
                  <a:srgbClr val="6E6862"/>
                </a:solidFill>
                <a:latin typeface="Barlow Semi Condensed" pitchFamily="34" charset="0"/>
                <a:ea typeface="Barlow Semi Condensed" pitchFamily="34" charset="-122"/>
                <a:cs typeface="Barlow Semi Condensed" pitchFamily="34" charset="-120"/>
              </a:rPr>
              <a:t>El eje central: toda producción académica con asistencia de Inteligencia Artificial debe mencionarse y declararse</a:t>
            </a:r>
            <a:endParaRPr lang="en-US" sz="1200" dirty="0"/>
          </a:p>
        </p:txBody>
      </p:sp>
      <p:sp>
        <p:nvSpPr>
          <p:cNvPr id="11" name="Shape 7"/>
          <p:cNvSpPr/>
          <p:nvPr/>
        </p:nvSpPr>
        <p:spPr>
          <a:xfrm>
            <a:off x="548640" y="1691640"/>
            <a:ext cx="3514344" cy="1234440"/>
          </a:xfrm>
          <a:prstGeom prst="roundRect">
            <a:avLst>
              <a:gd name="adj" fmla="val 5185"/>
            </a:avLst>
          </a:prstGeom>
          <a:solidFill>
            <a:srgbClr val="F3F1EC"/>
          </a:solidFill>
          <a:ln/>
        </p:spPr>
      </p:sp>
      <p:sp>
        <p:nvSpPr>
          <p:cNvPr id="12" name="Shape 8"/>
          <p:cNvSpPr/>
          <p:nvPr/>
        </p:nvSpPr>
        <p:spPr>
          <a:xfrm>
            <a:off x="694944" y="1837944"/>
            <a:ext cx="384048" cy="384048"/>
          </a:xfrm>
          <a:prstGeom prst="ellipse">
            <a:avLst/>
          </a:prstGeom>
          <a:solidFill>
            <a:srgbClr val="2E2D2C"/>
          </a:solidFill>
          <a:ln/>
        </p:spPr>
      </p:sp>
      <p:sp>
        <p:nvSpPr>
          <p:cNvPr id="13" name="Text 9"/>
          <p:cNvSpPr/>
          <p:nvPr/>
        </p:nvSpPr>
        <p:spPr>
          <a:xfrm>
            <a:off x="694944" y="183794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Barlow Semi Condensed" pitchFamily="34" charset="0"/>
                <a:ea typeface="Barlow Semi Condensed" pitchFamily="34" charset="-122"/>
                <a:cs typeface="Barlow Semi Condensed" pitchFamily="34" charset="-120"/>
              </a:rPr>
              <a:t>02</a:t>
            </a:r>
            <a:endParaRPr lang="en-US" sz="1200" dirty="0"/>
          </a:p>
        </p:txBody>
      </p:sp>
      <p:sp>
        <p:nvSpPr>
          <p:cNvPr id="14" name="Text 10"/>
          <p:cNvSpPr/>
          <p:nvPr/>
        </p:nvSpPr>
        <p:spPr>
          <a:xfrm>
            <a:off x="1188720" y="1801368"/>
            <a:ext cx="2737104" cy="457200"/>
          </a:xfrm>
          <a:prstGeom prst="rect">
            <a:avLst/>
          </a:prstGeom>
          <a:noFill/>
          <a:ln/>
        </p:spPr>
        <p:txBody>
          <a:bodyPr wrap="square" lIns="0" tIns="0" rIns="0" bIns="0" rtlCol="0" anchor="t"/>
          <a:lstStyle/>
          <a:p>
            <a:pPr marL="0" indent="0">
              <a:lnSpc>
                <a:spcPct val="100000"/>
              </a:lnSpc>
              <a:buNone/>
            </a:pPr>
            <a:r>
              <a:rPr lang="en-US" sz="1200" b="1" dirty="0">
                <a:solidFill>
                  <a:srgbClr val="2E2D2C"/>
                </a:solidFill>
                <a:latin typeface="Barlow Semi Condensed" pitchFamily="34" charset="0"/>
                <a:ea typeface="Barlow Semi Condensed" pitchFamily="34" charset="-122"/>
                <a:cs typeface="Barlow Semi Condensed" pitchFamily="34" charset="-120"/>
              </a:rPr>
              <a:t>Responsabilidad humana indelegable</a:t>
            </a:r>
            <a:endParaRPr lang="en-US" sz="1200" dirty="0"/>
          </a:p>
        </p:txBody>
      </p:sp>
      <p:sp>
        <p:nvSpPr>
          <p:cNvPr id="15" name="Text 11"/>
          <p:cNvSpPr/>
          <p:nvPr/>
        </p:nvSpPr>
        <p:spPr>
          <a:xfrm>
            <a:off x="713232" y="2313432"/>
            <a:ext cx="3185160" cy="521208"/>
          </a:xfrm>
          <a:prstGeom prst="rect">
            <a:avLst/>
          </a:prstGeom>
          <a:noFill/>
          <a:ln/>
        </p:spPr>
        <p:txBody>
          <a:bodyPr wrap="square" lIns="0" tIns="0" rIns="0" bIns="0" rtlCol="0" anchor="t"/>
          <a:lstStyle/>
          <a:p>
            <a:pPr marL="0" indent="0">
              <a:lnSpc>
                <a:spcPct val="108000"/>
              </a:lnSpc>
              <a:buNone/>
            </a:pPr>
            <a:r>
              <a:rPr lang="en-US" sz="980" dirty="0">
                <a:solidFill>
                  <a:srgbClr val="3A3532"/>
                </a:solidFill>
                <a:latin typeface="Barlow Semi Condensed" pitchFamily="34" charset="0"/>
                <a:ea typeface="Barlow Semi Condensed" pitchFamily="34" charset="-122"/>
                <a:cs typeface="Barlow Semi Condensed" pitchFamily="34" charset="-120"/>
              </a:rPr>
              <a:t>Quien usa y firma responde íntegramente por el contenido; la IA no es autora.</a:t>
            </a:r>
            <a:endParaRPr lang="en-US" sz="980" dirty="0"/>
          </a:p>
        </p:txBody>
      </p:sp>
      <p:sp>
        <p:nvSpPr>
          <p:cNvPr id="16" name="Shape 12"/>
          <p:cNvSpPr/>
          <p:nvPr/>
        </p:nvSpPr>
        <p:spPr>
          <a:xfrm>
            <a:off x="4337304" y="1691640"/>
            <a:ext cx="3514344" cy="1234440"/>
          </a:xfrm>
          <a:prstGeom prst="roundRect">
            <a:avLst>
              <a:gd name="adj" fmla="val 5185"/>
            </a:avLst>
          </a:prstGeom>
          <a:solidFill>
            <a:srgbClr val="F3F1EC"/>
          </a:solidFill>
          <a:ln/>
        </p:spPr>
      </p:sp>
      <p:sp>
        <p:nvSpPr>
          <p:cNvPr id="17" name="Shape 13"/>
          <p:cNvSpPr/>
          <p:nvPr/>
        </p:nvSpPr>
        <p:spPr>
          <a:xfrm>
            <a:off x="4483608" y="1837944"/>
            <a:ext cx="384048" cy="384048"/>
          </a:xfrm>
          <a:prstGeom prst="ellipse">
            <a:avLst/>
          </a:prstGeom>
          <a:solidFill>
            <a:srgbClr val="2E2D2C"/>
          </a:solidFill>
          <a:ln/>
        </p:spPr>
      </p:sp>
      <p:sp>
        <p:nvSpPr>
          <p:cNvPr id="18" name="Text 14"/>
          <p:cNvSpPr/>
          <p:nvPr/>
        </p:nvSpPr>
        <p:spPr>
          <a:xfrm>
            <a:off x="4483608" y="183794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Barlow Semi Condensed" pitchFamily="34" charset="0"/>
                <a:ea typeface="Barlow Semi Condensed" pitchFamily="34" charset="-122"/>
                <a:cs typeface="Barlow Semi Condensed" pitchFamily="34" charset="-120"/>
              </a:rPr>
              <a:t>03</a:t>
            </a:r>
            <a:endParaRPr lang="en-US" sz="1200" dirty="0"/>
          </a:p>
        </p:txBody>
      </p:sp>
      <p:sp>
        <p:nvSpPr>
          <p:cNvPr id="19" name="Text 15"/>
          <p:cNvSpPr/>
          <p:nvPr/>
        </p:nvSpPr>
        <p:spPr>
          <a:xfrm>
            <a:off x="4977384" y="1801368"/>
            <a:ext cx="2737104" cy="457200"/>
          </a:xfrm>
          <a:prstGeom prst="rect">
            <a:avLst/>
          </a:prstGeom>
          <a:noFill/>
          <a:ln/>
        </p:spPr>
        <p:txBody>
          <a:bodyPr wrap="square" lIns="0" tIns="0" rIns="0" bIns="0" rtlCol="0" anchor="t"/>
          <a:lstStyle/>
          <a:p>
            <a:pPr marL="0" indent="0">
              <a:lnSpc>
                <a:spcPct val="100000"/>
              </a:lnSpc>
              <a:buNone/>
            </a:pPr>
            <a:r>
              <a:rPr lang="en-US" sz="1200" b="1" dirty="0">
                <a:solidFill>
                  <a:srgbClr val="2E2D2C"/>
                </a:solidFill>
                <a:latin typeface="Barlow Semi Condensed" pitchFamily="34" charset="0"/>
                <a:ea typeface="Barlow Semi Condensed" pitchFamily="34" charset="-122"/>
                <a:cs typeface="Barlow Semi Condensed" pitchFamily="34" charset="-120"/>
              </a:rPr>
              <a:t>Transparencia sin estigma</a:t>
            </a:r>
            <a:endParaRPr lang="en-US" sz="1200" dirty="0"/>
          </a:p>
        </p:txBody>
      </p:sp>
      <p:sp>
        <p:nvSpPr>
          <p:cNvPr id="20" name="Text 16"/>
          <p:cNvSpPr/>
          <p:nvPr/>
        </p:nvSpPr>
        <p:spPr>
          <a:xfrm>
            <a:off x="4501896" y="2313432"/>
            <a:ext cx="3185160" cy="521208"/>
          </a:xfrm>
          <a:prstGeom prst="rect">
            <a:avLst/>
          </a:prstGeom>
          <a:noFill/>
          <a:ln/>
        </p:spPr>
        <p:txBody>
          <a:bodyPr wrap="square" lIns="0" tIns="0" rIns="0" bIns="0" rtlCol="0" anchor="t"/>
          <a:lstStyle/>
          <a:p>
            <a:pPr marL="0" indent="0">
              <a:lnSpc>
                <a:spcPct val="108000"/>
              </a:lnSpc>
              <a:buNone/>
            </a:pPr>
            <a:r>
              <a:rPr lang="en-US" sz="980" dirty="0">
                <a:solidFill>
                  <a:srgbClr val="3A3532"/>
                </a:solidFill>
                <a:latin typeface="Barlow Semi Condensed" pitchFamily="34" charset="0"/>
                <a:ea typeface="Barlow Semi Condensed" pitchFamily="34" charset="-122"/>
                <a:cs typeface="Barlow Semi Condensed" pitchFamily="34" charset="-120"/>
              </a:rPr>
              <a:t>La declaración del uso es obligatoria y no puede penalizarse; omitir un uso sustancial sí constituye falta.</a:t>
            </a:r>
            <a:endParaRPr lang="en-US" sz="980" dirty="0"/>
          </a:p>
        </p:txBody>
      </p:sp>
      <p:sp>
        <p:nvSpPr>
          <p:cNvPr id="21" name="Shape 17"/>
          <p:cNvSpPr/>
          <p:nvPr/>
        </p:nvSpPr>
        <p:spPr>
          <a:xfrm>
            <a:off x="8125968" y="1691640"/>
            <a:ext cx="3514344" cy="1234440"/>
          </a:xfrm>
          <a:prstGeom prst="roundRect">
            <a:avLst>
              <a:gd name="adj" fmla="val 5185"/>
            </a:avLst>
          </a:prstGeom>
          <a:solidFill>
            <a:srgbClr val="F3F1EC"/>
          </a:solidFill>
          <a:ln/>
        </p:spPr>
      </p:sp>
      <p:sp>
        <p:nvSpPr>
          <p:cNvPr id="22" name="Shape 18"/>
          <p:cNvSpPr/>
          <p:nvPr/>
        </p:nvSpPr>
        <p:spPr>
          <a:xfrm>
            <a:off x="8272272" y="1837944"/>
            <a:ext cx="384048" cy="384048"/>
          </a:xfrm>
          <a:prstGeom prst="ellipse">
            <a:avLst/>
          </a:prstGeom>
          <a:solidFill>
            <a:srgbClr val="2E2D2C"/>
          </a:solidFill>
          <a:ln/>
        </p:spPr>
      </p:sp>
      <p:sp>
        <p:nvSpPr>
          <p:cNvPr id="23" name="Text 19"/>
          <p:cNvSpPr/>
          <p:nvPr/>
        </p:nvSpPr>
        <p:spPr>
          <a:xfrm>
            <a:off x="8272272" y="1837944"/>
            <a:ext cx="384048" cy="384048"/>
          </a:xfrm>
          <a:prstGeom prst="rect">
            <a:avLst/>
          </a:prstGeom>
          <a:noFill/>
          <a:ln/>
        </p:spPr>
        <p:txBody>
          <a:bodyPr wrap="square" lIns="0" tIns="0" rIns="0" bIns="0" rtlCol="0" anchor="ctr"/>
          <a:lstStyle/>
          <a:p>
            <a:pPr marL="0" indent="0" algn="ctr">
              <a:buNone/>
            </a:pPr>
            <a:r>
              <a:rPr lang="en-US" sz="1200" b="1" dirty="0">
                <a:solidFill>
                  <a:srgbClr val="FFFFFF"/>
                </a:solidFill>
                <a:latin typeface="Barlow Semi Condensed" pitchFamily="34" charset="0"/>
                <a:ea typeface="Barlow Semi Condensed" pitchFamily="34" charset="-122"/>
                <a:cs typeface="Barlow Semi Condensed" pitchFamily="34" charset="-120"/>
              </a:rPr>
              <a:t>04</a:t>
            </a:r>
            <a:endParaRPr lang="en-US" sz="1200" dirty="0"/>
          </a:p>
        </p:txBody>
      </p:sp>
      <p:sp>
        <p:nvSpPr>
          <p:cNvPr id="24" name="Text 20"/>
          <p:cNvSpPr/>
          <p:nvPr/>
        </p:nvSpPr>
        <p:spPr>
          <a:xfrm>
            <a:off x="8766048" y="1801368"/>
            <a:ext cx="2737104" cy="457200"/>
          </a:xfrm>
          <a:prstGeom prst="rect">
            <a:avLst/>
          </a:prstGeom>
          <a:noFill/>
          <a:ln/>
        </p:spPr>
        <p:txBody>
          <a:bodyPr wrap="square" lIns="0" tIns="0" rIns="0" bIns="0" rtlCol="0" anchor="t"/>
          <a:lstStyle/>
          <a:p>
            <a:pPr marL="0" indent="0">
              <a:lnSpc>
                <a:spcPct val="100000"/>
              </a:lnSpc>
              <a:buNone/>
            </a:pPr>
            <a:r>
              <a:rPr lang="en-US" sz="1200" b="1" dirty="0">
                <a:solidFill>
                  <a:srgbClr val="2E2D2C"/>
                </a:solidFill>
                <a:latin typeface="Barlow Semi Condensed" pitchFamily="34" charset="0"/>
                <a:ea typeface="Barlow Semi Condensed" pitchFamily="34" charset="-122"/>
                <a:cs typeface="Barlow Semi Condensed" pitchFamily="34" charset="-120"/>
              </a:rPr>
              <a:t>Integridad académica</a:t>
            </a:r>
            <a:endParaRPr lang="en-US" sz="1200" dirty="0"/>
          </a:p>
        </p:txBody>
      </p:sp>
      <p:sp>
        <p:nvSpPr>
          <p:cNvPr id="25" name="Text 21"/>
          <p:cNvSpPr/>
          <p:nvPr/>
        </p:nvSpPr>
        <p:spPr>
          <a:xfrm>
            <a:off x="8290560" y="2313432"/>
            <a:ext cx="3185160" cy="521208"/>
          </a:xfrm>
          <a:prstGeom prst="rect">
            <a:avLst/>
          </a:prstGeom>
          <a:noFill/>
          <a:ln/>
        </p:spPr>
        <p:txBody>
          <a:bodyPr wrap="square" lIns="0" tIns="0" rIns="0" bIns="0" rtlCol="0" anchor="t"/>
          <a:lstStyle/>
          <a:p>
            <a:pPr marL="0" indent="0">
              <a:lnSpc>
                <a:spcPct val="108000"/>
              </a:lnSpc>
              <a:buNone/>
            </a:pPr>
            <a:r>
              <a:rPr lang="en-US" sz="980" dirty="0">
                <a:solidFill>
                  <a:srgbClr val="3A3532"/>
                </a:solidFill>
                <a:latin typeface="Barlow Semi Condensed" pitchFamily="34" charset="0"/>
                <a:ea typeface="Barlow Semi Condensed" pitchFamily="34" charset="-122"/>
                <a:cs typeface="Barlow Semi Condensed" pitchFamily="34" charset="-120"/>
              </a:rPr>
              <a:t>Presentar como propia una producción de IA sin elaboración ni declaración vulnera la integridad académica.</a:t>
            </a:r>
            <a:endParaRPr lang="en-US" sz="98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48640" y="3127248"/>
          <a:ext cx="11109960" cy="2212848"/>
        </p:xfrm>
        <a:graphic>
          <a:graphicData uri="http://schemas.openxmlformats.org/drawingml/2006/table">
            <a:tbl>
              <a:tblPr/>
              <a:tblGrid>
                <a:gridCol w="1005840">
                  <a:extLst>
                    <a:ext uri="{9D8B030D-6E8A-4147-A177-3AD203B41FA5}">
                      <a16:colId xmlns:a16="http://schemas.microsoft.com/office/drawing/2014/main" val="20000"/>
                    </a:ext>
                  </a:extLst>
                </a:gridCol>
                <a:gridCol w="6858000">
                  <a:extLst>
                    <a:ext uri="{9D8B030D-6E8A-4147-A177-3AD203B41FA5}">
                      <a16:colId xmlns:a16="http://schemas.microsoft.com/office/drawing/2014/main" val="20001"/>
                    </a:ext>
                  </a:extLst>
                </a:gridCol>
                <a:gridCol w="3246120">
                  <a:extLst>
                    <a:ext uri="{9D8B030D-6E8A-4147-A177-3AD203B41FA5}">
                      <a16:colId xmlns:a16="http://schemas.microsoft.com/office/drawing/2014/main" val="20002"/>
                    </a:ext>
                  </a:extLst>
                </a:gridCol>
              </a:tblGrid>
              <a:tr h="384048">
                <a:tc>
                  <a:txBody>
                    <a:bodyPr/>
                    <a:lstStyle/>
                    <a:p>
                      <a:pPr marL="0" indent="0" algn="ctr">
                        <a:buNone/>
                      </a:pPr>
                      <a:r>
                        <a:rPr lang="en-US" sz="1150" b="1" dirty="0">
                          <a:solidFill>
                            <a:srgbClr val="FFFFFF"/>
                          </a:solidFill>
                          <a:latin typeface="Barlow Semi Condensed" pitchFamily="34" charset="0"/>
                          <a:ea typeface="Barlow Semi Condensed" pitchFamily="34" charset="-122"/>
                          <a:cs typeface="Barlow Semi Condensed" pitchFamily="34" charset="-120"/>
                        </a:rPr>
                        <a:t>Nivel</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2E2D2C"/>
                    </a:solidFill>
                  </a:tcPr>
                </a:tc>
                <a:tc>
                  <a:txBody>
                    <a:bodyPr/>
                    <a:lstStyle/>
                    <a:p>
                      <a:pPr marL="0" indent="0" algn="l">
                        <a:buNone/>
                      </a:pPr>
                      <a:r>
                        <a:rPr lang="en-US" sz="1150" b="1" dirty="0">
                          <a:solidFill>
                            <a:srgbClr val="FFFFFF"/>
                          </a:solidFill>
                          <a:latin typeface="Barlow Semi Condensed" pitchFamily="34" charset="0"/>
                          <a:ea typeface="Barlow Semi Condensed" pitchFamily="34" charset="-122"/>
                          <a:cs typeface="Barlow Semi Condensed" pitchFamily="34" charset="-120"/>
                        </a:rPr>
                        <a:t>Alcance del uso permitido</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2E2D2C"/>
                    </a:solidFill>
                  </a:tcPr>
                </a:tc>
                <a:tc>
                  <a:txBody>
                    <a:bodyPr/>
                    <a:lstStyle/>
                    <a:p>
                      <a:pPr marL="0" indent="0" algn="l">
                        <a:buNone/>
                      </a:pPr>
                      <a:r>
                        <a:rPr lang="en-US" sz="1150" b="1" dirty="0">
                          <a:solidFill>
                            <a:srgbClr val="FFFFFF"/>
                          </a:solidFill>
                          <a:latin typeface="Barlow Semi Condensed" pitchFamily="34" charset="0"/>
                          <a:ea typeface="Barlow Semi Condensed" pitchFamily="34" charset="-122"/>
                          <a:cs typeface="Barlow Semi Condensed" pitchFamily="34" charset="-120"/>
                        </a:rPr>
                        <a:t>Declaración / mención obligatoria</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2E2D2C"/>
                    </a:solidFill>
                  </a:tcPr>
                </a:tc>
                <a:extLst>
                  <a:ext uri="{0D108BD9-81ED-4DB2-BD59-A6C34878D82A}">
                    <a16:rowId xmlns:a16="http://schemas.microsoft.com/office/drawing/2014/main" val="10000"/>
                  </a:ext>
                </a:extLst>
              </a:tr>
              <a:tr h="457200">
                <a:tc>
                  <a:txBody>
                    <a:bodyPr/>
                    <a:lstStyle/>
                    <a:p>
                      <a:pPr marL="0" indent="0" algn="ctr">
                        <a:buNone/>
                      </a:pPr>
                      <a:r>
                        <a:rPr lang="en-US" sz="1500" b="1" dirty="0">
                          <a:solidFill>
                            <a:srgbClr val="C22F0F"/>
                          </a:solidFill>
                          <a:latin typeface="Barlow Semi Condensed" pitchFamily="34" charset="0"/>
                          <a:ea typeface="Barlow Semi Condensed" pitchFamily="34" charset="-122"/>
                          <a:cs typeface="Barlow Semi Condensed" pitchFamily="34" charset="-120"/>
                        </a:rPr>
                        <a:t>N0</a:t>
                      </a:r>
                      <a:endParaRPr lang="en-US" sz="15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3F1EC"/>
                    </a:solidFill>
                  </a:tcPr>
                </a:tc>
                <a:tc>
                  <a:txBody>
                    <a:bodyPr/>
                    <a:lstStyle/>
                    <a:p>
                      <a:pPr marL="0" indent="0" algn="l">
                        <a:lnSpc>
                          <a:spcPct val="105000"/>
                        </a:lnSpc>
                        <a:buNone/>
                      </a:pPr>
                      <a:r>
                        <a:rPr lang="en-US" sz="1100" dirty="0">
                          <a:solidFill>
                            <a:srgbClr val="3A3532"/>
                          </a:solidFill>
                          <a:latin typeface="Barlow Semi Condensed" pitchFamily="34" charset="0"/>
                          <a:ea typeface="Barlow Semi Condensed" pitchFamily="34" charset="-122"/>
                          <a:cs typeface="Barlow Semi Condensed" pitchFamily="34" charset="-120"/>
                        </a:rPr>
                        <a:t>Sin IA</a:t>
                      </a:r>
                      <a:endParaRPr lang="en-US" sz="11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3F1EC"/>
                    </a:solidFill>
                  </a:tcPr>
                </a:tc>
                <a:tc>
                  <a:txBody>
                    <a:bodyPr/>
                    <a:lstStyle/>
                    <a:p>
                      <a:pPr marL="0" indent="0" algn="l">
                        <a:buNone/>
                      </a:pPr>
                      <a:r>
                        <a:rPr lang="en-US" sz="1150" b="1" dirty="0">
                          <a:solidFill>
                            <a:srgbClr val="C22F0F"/>
                          </a:solidFill>
                          <a:latin typeface="Barlow Semi Condensed" pitchFamily="34" charset="0"/>
                          <a:ea typeface="Barlow Semi Condensed" pitchFamily="34" charset="-122"/>
                          <a:cs typeface="Barlow Semi Condensed" pitchFamily="34" charset="-120"/>
                        </a:rPr>
                        <a:t>No aplica</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3F1EC"/>
                    </a:solidFill>
                  </a:tcPr>
                </a:tc>
                <a:extLst>
                  <a:ext uri="{0D108BD9-81ED-4DB2-BD59-A6C34878D82A}">
                    <a16:rowId xmlns:a16="http://schemas.microsoft.com/office/drawing/2014/main" val="10001"/>
                  </a:ext>
                </a:extLst>
              </a:tr>
              <a:tr h="457200">
                <a:tc>
                  <a:txBody>
                    <a:bodyPr/>
                    <a:lstStyle/>
                    <a:p>
                      <a:pPr marL="0" indent="0" algn="ctr">
                        <a:buNone/>
                      </a:pPr>
                      <a:r>
                        <a:rPr lang="en-US" sz="1500" b="1" dirty="0">
                          <a:solidFill>
                            <a:srgbClr val="C22F0F"/>
                          </a:solidFill>
                          <a:latin typeface="Barlow Semi Condensed" pitchFamily="34" charset="0"/>
                          <a:ea typeface="Barlow Semi Condensed" pitchFamily="34" charset="-122"/>
                          <a:cs typeface="Barlow Semi Condensed" pitchFamily="34" charset="-120"/>
                        </a:rPr>
                        <a:t>N1</a:t>
                      </a:r>
                      <a:endParaRPr lang="en-US" sz="15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FFFFF"/>
                    </a:solidFill>
                  </a:tcPr>
                </a:tc>
                <a:tc>
                  <a:txBody>
                    <a:bodyPr/>
                    <a:lstStyle/>
                    <a:p>
                      <a:pPr marL="0" indent="0" algn="l">
                        <a:lnSpc>
                          <a:spcPct val="105000"/>
                        </a:lnSpc>
                        <a:buNone/>
                      </a:pPr>
                      <a:r>
                        <a:rPr lang="en-US" sz="1100" dirty="0">
                          <a:solidFill>
                            <a:srgbClr val="3A3532"/>
                          </a:solidFill>
                          <a:latin typeface="Barlow Semi Condensed" pitchFamily="34" charset="0"/>
                          <a:ea typeface="Barlow Semi Condensed" pitchFamily="34" charset="-122"/>
                          <a:cs typeface="Barlow Semi Condensed" pitchFamily="34" charset="-120"/>
                        </a:rPr>
                        <a:t>IA asistiva (corrección, formato, accesibilidad)</a:t>
                      </a:r>
                      <a:endParaRPr lang="en-US" sz="11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C22F0F"/>
                          </a:solidFill>
                          <a:latin typeface="Barlow Semi Condensed" pitchFamily="34" charset="0"/>
                          <a:ea typeface="Barlow Semi Condensed" pitchFamily="34" charset="-122"/>
                          <a:cs typeface="Barlow Semi Condensed" pitchFamily="34" charset="-120"/>
                        </a:rPr>
                        <a:t>Recomendada</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lgn="ctr">
                        <a:buNone/>
                      </a:pPr>
                      <a:r>
                        <a:rPr lang="en-US" sz="1500" b="1" dirty="0">
                          <a:solidFill>
                            <a:srgbClr val="C22F0F"/>
                          </a:solidFill>
                          <a:latin typeface="Barlow Semi Condensed" pitchFamily="34" charset="0"/>
                          <a:ea typeface="Barlow Semi Condensed" pitchFamily="34" charset="-122"/>
                          <a:cs typeface="Barlow Semi Condensed" pitchFamily="34" charset="-120"/>
                        </a:rPr>
                        <a:t>N2</a:t>
                      </a:r>
                      <a:endParaRPr lang="en-US" sz="15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3F1EC"/>
                    </a:solidFill>
                  </a:tcPr>
                </a:tc>
                <a:tc>
                  <a:txBody>
                    <a:bodyPr/>
                    <a:lstStyle/>
                    <a:p>
                      <a:pPr marL="0" indent="0" algn="l">
                        <a:lnSpc>
                          <a:spcPct val="105000"/>
                        </a:lnSpc>
                        <a:buNone/>
                      </a:pPr>
                      <a:r>
                        <a:rPr lang="en-US" sz="1100" dirty="0">
                          <a:solidFill>
                            <a:srgbClr val="3A3532"/>
                          </a:solidFill>
                          <a:latin typeface="Barlow Semi Condensed" pitchFamily="34" charset="0"/>
                          <a:ea typeface="Barlow Semi Condensed" pitchFamily="34" charset="-122"/>
                          <a:cs typeface="Barlow Semi Condensed" pitchFamily="34" charset="-120"/>
                        </a:rPr>
                        <a:t>IA colaborativa (ideas, borradores, búsqueda con verificación)</a:t>
                      </a:r>
                      <a:endParaRPr lang="en-US" sz="11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3F1EC"/>
                    </a:solidFill>
                  </a:tcPr>
                </a:tc>
                <a:tc>
                  <a:txBody>
                    <a:bodyPr/>
                    <a:lstStyle/>
                    <a:p>
                      <a:pPr marL="0" indent="0" algn="l">
                        <a:buNone/>
                      </a:pPr>
                      <a:r>
                        <a:rPr lang="en-US" sz="1150" b="1" dirty="0">
                          <a:solidFill>
                            <a:srgbClr val="C22F0F"/>
                          </a:solidFill>
                          <a:latin typeface="Barlow Semi Condensed" pitchFamily="34" charset="0"/>
                          <a:ea typeface="Barlow Semi Condensed" pitchFamily="34" charset="-122"/>
                          <a:cs typeface="Barlow Semi Condensed" pitchFamily="34" charset="-120"/>
                        </a:rPr>
                        <a:t>Obligatoria</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3F1EC"/>
                    </a:solidFill>
                  </a:tcPr>
                </a:tc>
                <a:extLst>
                  <a:ext uri="{0D108BD9-81ED-4DB2-BD59-A6C34878D82A}">
                    <a16:rowId xmlns:a16="http://schemas.microsoft.com/office/drawing/2014/main" val="10003"/>
                  </a:ext>
                </a:extLst>
              </a:tr>
              <a:tr h="457200">
                <a:tc>
                  <a:txBody>
                    <a:bodyPr/>
                    <a:lstStyle/>
                    <a:p>
                      <a:pPr marL="0" indent="0" algn="ctr">
                        <a:buNone/>
                      </a:pPr>
                      <a:r>
                        <a:rPr lang="en-US" sz="1500" b="1" dirty="0">
                          <a:solidFill>
                            <a:srgbClr val="C22F0F"/>
                          </a:solidFill>
                          <a:latin typeface="Barlow Semi Condensed" pitchFamily="34" charset="0"/>
                          <a:ea typeface="Barlow Semi Condensed" pitchFamily="34" charset="-122"/>
                          <a:cs typeface="Barlow Semi Condensed" pitchFamily="34" charset="-120"/>
                        </a:rPr>
                        <a:t>N3</a:t>
                      </a:r>
                      <a:endParaRPr lang="en-US" sz="15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FFFFF"/>
                    </a:solidFill>
                  </a:tcPr>
                </a:tc>
                <a:tc>
                  <a:txBody>
                    <a:bodyPr/>
                    <a:lstStyle/>
                    <a:p>
                      <a:pPr marL="0" indent="0" algn="l">
                        <a:lnSpc>
                          <a:spcPct val="105000"/>
                        </a:lnSpc>
                        <a:buNone/>
                      </a:pPr>
                      <a:r>
                        <a:rPr lang="en-US" sz="1100" dirty="0">
                          <a:solidFill>
                            <a:srgbClr val="3A3532"/>
                          </a:solidFill>
                          <a:latin typeface="Barlow Semi Condensed" pitchFamily="34" charset="0"/>
                          <a:ea typeface="Barlow Semi Condensed" pitchFamily="34" charset="-122"/>
                          <a:cs typeface="Barlow Semi Condensed" pitchFamily="34" charset="-120"/>
                        </a:rPr>
                        <a:t>IA integrada (objeto de estudio o socia de la producción)</a:t>
                      </a:r>
                      <a:endParaRPr lang="en-US" sz="110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C22F0F"/>
                          </a:solidFill>
                          <a:latin typeface="Barlow Semi Condensed" pitchFamily="34" charset="0"/>
                          <a:ea typeface="Barlow Semi Condensed" pitchFamily="34" charset="-122"/>
                          <a:cs typeface="Barlow Semi Condensed" pitchFamily="34" charset="-120"/>
                        </a:rPr>
                        <a:t>Obligatoria, con bitácora</a:t>
                      </a:r>
                      <a:endParaRPr lang="en-US" sz="1150" dirty="0">
                        <a:latin typeface="Barlow Semi Condensed" charset="0"/>
                        <a:ea typeface="Barlow Semi Condensed" charset="0"/>
                        <a:cs typeface="Barlow Semi Condensed" charset="0"/>
                      </a:endParaRPr>
                    </a:p>
                  </a:txBody>
                  <a:tcPr marT="54864" marB="54864" anchor="ctr">
                    <a:lnL w="9525" cap="flat" cmpd="sng" algn="ctr">
                      <a:solidFill>
                        <a:srgbClr val="D5DCE3"/>
                      </a:solidFill>
                      <a:prstDash val="solid"/>
                      <a:round/>
                      <a:headEnd type="none" w="med" len="med"/>
                      <a:tailEnd type="none" w="med" len="med"/>
                    </a:lnL>
                    <a:lnR w="9525" cap="flat" cmpd="sng" algn="ctr">
                      <a:solidFill>
                        <a:srgbClr val="D5DCE3"/>
                      </a:solidFill>
                      <a:prstDash val="solid"/>
                      <a:round/>
                      <a:headEnd type="none" w="med" len="med"/>
                      <a:tailEnd type="none" w="med" len="med"/>
                    </a:lnR>
                    <a:lnT w="9525" cap="flat" cmpd="sng" algn="ctr">
                      <a:solidFill>
                        <a:srgbClr val="D5DCE3"/>
                      </a:solidFill>
                      <a:prstDash val="solid"/>
                      <a:round/>
                      <a:headEnd type="none" w="med" len="med"/>
                      <a:tailEnd type="none" w="med" len="med"/>
                    </a:lnT>
                    <a:lnB w="9525" cap="flat" cmpd="sng" algn="ctr">
                      <a:solidFill>
                        <a:srgbClr val="D5DCE3"/>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27" name="Text 22"/>
          <p:cNvSpPr/>
          <p:nvPr/>
        </p:nvSpPr>
        <p:spPr>
          <a:xfrm>
            <a:off x="548640" y="5376672"/>
            <a:ext cx="3657600" cy="237744"/>
          </a:xfrm>
          <a:prstGeom prst="rect">
            <a:avLst/>
          </a:prstGeom>
          <a:noFill/>
          <a:ln/>
        </p:spPr>
        <p:txBody>
          <a:bodyPr wrap="square" lIns="0" tIns="0" rIns="0" bIns="0" rtlCol="0" anchor="ctr"/>
          <a:lstStyle/>
          <a:p>
            <a:pPr marL="0" indent="0">
              <a:buNone/>
            </a:pPr>
            <a:r>
              <a:rPr lang="en-US" sz="1150" b="1" dirty="0">
                <a:solidFill>
                  <a:srgbClr val="2E2D2C"/>
                </a:solidFill>
                <a:latin typeface="Barlow Semi Condensed" pitchFamily="34" charset="0"/>
                <a:ea typeface="Barlow Semi Condensed" pitchFamily="34" charset="-122"/>
                <a:cs typeface="Barlow Semi Condensed" pitchFamily="34" charset="-120"/>
              </a:rPr>
              <a:t>Circuito de uso responsable:</a:t>
            </a:r>
            <a:endParaRPr lang="en-US" sz="1150" dirty="0"/>
          </a:p>
        </p:txBody>
      </p:sp>
      <p:sp>
        <p:nvSpPr>
          <p:cNvPr id="28" name="Shape 23"/>
          <p:cNvSpPr/>
          <p:nvPr/>
        </p:nvSpPr>
        <p:spPr>
          <a:xfrm>
            <a:off x="548640" y="5623560"/>
            <a:ext cx="1947672" cy="685800"/>
          </a:xfrm>
          <a:prstGeom prst="roundRect">
            <a:avLst>
              <a:gd name="adj" fmla="val 40000"/>
            </a:avLst>
          </a:prstGeom>
          <a:solidFill>
            <a:srgbClr val="EAE5DB"/>
          </a:solidFill>
          <a:ln/>
        </p:spPr>
      </p:sp>
      <p:sp>
        <p:nvSpPr>
          <p:cNvPr id="29" name="Shape 24"/>
          <p:cNvSpPr/>
          <p:nvPr/>
        </p:nvSpPr>
        <p:spPr>
          <a:xfrm>
            <a:off x="658368" y="5792724"/>
            <a:ext cx="347472" cy="347472"/>
          </a:xfrm>
          <a:prstGeom prst="ellipse">
            <a:avLst/>
          </a:prstGeom>
          <a:solidFill>
            <a:srgbClr val="EAE5DB"/>
          </a:solidFill>
          <a:ln/>
        </p:spPr>
      </p:sp>
      <p:pic>
        <p:nvPicPr>
          <p:cNvPr id="30" name="Image 2" descr="icons/balance_2E2D2C.png"/>
          <p:cNvPicPr>
            <a:picLocks noChangeAspect="1"/>
          </p:cNvPicPr>
          <p:nvPr/>
        </p:nvPicPr>
        <p:blipFill>
          <a:blip r:embed="rId5"/>
          <a:stretch>
            <a:fillRect/>
          </a:stretch>
        </p:blipFill>
        <p:spPr>
          <a:xfrm>
            <a:off x="703539" y="5837895"/>
            <a:ext cx="257129" cy="257129"/>
          </a:xfrm>
          <a:prstGeom prst="rect">
            <a:avLst/>
          </a:prstGeom>
        </p:spPr>
      </p:pic>
      <p:sp>
        <p:nvSpPr>
          <p:cNvPr id="31" name="Text 25"/>
          <p:cNvSpPr/>
          <p:nvPr/>
        </p:nvSpPr>
        <p:spPr>
          <a:xfrm>
            <a:off x="1051560" y="5623560"/>
            <a:ext cx="1353312" cy="685800"/>
          </a:xfrm>
          <a:prstGeom prst="rect">
            <a:avLst/>
          </a:prstGeom>
          <a:noFill/>
          <a:ln/>
        </p:spPr>
        <p:txBody>
          <a:bodyPr wrap="square" lIns="0" tIns="0" rIns="0" bIns="0" rtlCol="0" anchor="ctr"/>
          <a:lstStyle/>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La cátedra</a:t>
            </a:r>
            <a:endParaRPr lang="en-US" sz="930" dirty="0"/>
          </a:p>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define el nivel</a:t>
            </a:r>
            <a:endParaRPr lang="en-US" sz="930" dirty="0"/>
          </a:p>
        </p:txBody>
      </p:sp>
      <p:sp>
        <p:nvSpPr>
          <p:cNvPr id="32" name="Text 26"/>
          <p:cNvSpPr/>
          <p:nvPr/>
        </p:nvSpPr>
        <p:spPr>
          <a:xfrm>
            <a:off x="2496312" y="5623560"/>
            <a:ext cx="329184" cy="685800"/>
          </a:xfrm>
          <a:prstGeom prst="rect">
            <a:avLst/>
          </a:prstGeom>
          <a:noFill/>
          <a:ln/>
        </p:spPr>
        <p:txBody>
          <a:bodyPr wrap="square" lIns="0" tIns="0" rIns="0" bIns="0" rtlCol="0" anchor="ctr"/>
          <a:lstStyle/>
          <a:p>
            <a:pPr marL="0" indent="0" algn="ctr">
              <a:buNone/>
            </a:pPr>
            <a:r>
              <a:rPr lang="en-US" sz="1600" b="1" dirty="0">
                <a:solidFill>
                  <a:srgbClr val="EB3A16"/>
                </a:solidFill>
                <a:latin typeface="Barlow Semi Condensed" pitchFamily="34" charset="0"/>
                <a:ea typeface="Barlow Semi Condensed" pitchFamily="34" charset="-122"/>
                <a:cs typeface="Barlow Semi Condensed" pitchFamily="34" charset="-120"/>
              </a:rPr>
              <a:t>→</a:t>
            </a:r>
            <a:endParaRPr lang="en-US" sz="1600" dirty="0"/>
          </a:p>
        </p:txBody>
      </p:sp>
      <p:sp>
        <p:nvSpPr>
          <p:cNvPr id="33" name="Shape 27"/>
          <p:cNvSpPr/>
          <p:nvPr/>
        </p:nvSpPr>
        <p:spPr>
          <a:xfrm>
            <a:off x="2825496" y="5623560"/>
            <a:ext cx="1947672" cy="685800"/>
          </a:xfrm>
          <a:prstGeom prst="roundRect">
            <a:avLst>
              <a:gd name="adj" fmla="val 40000"/>
            </a:avLst>
          </a:prstGeom>
          <a:solidFill>
            <a:srgbClr val="EAE5DB"/>
          </a:solidFill>
          <a:ln/>
        </p:spPr>
      </p:sp>
      <p:sp>
        <p:nvSpPr>
          <p:cNvPr id="34" name="Shape 28"/>
          <p:cNvSpPr/>
          <p:nvPr/>
        </p:nvSpPr>
        <p:spPr>
          <a:xfrm>
            <a:off x="2935224" y="5792724"/>
            <a:ext cx="347472" cy="347472"/>
          </a:xfrm>
          <a:prstGeom prst="ellipse">
            <a:avLst/>
          </a:prstGeom>
          <a:solidFill>
            <a:srgbClr val="EAE5DB"/>
          </a:solidFill>
          <a:ln/>
        </p:spPr>
      </p:sp>
      <p:pic>
        <p:nvPicPr>
          <p:cNvPr id="35" name="Image 3" descr="icons/users_EB3A16.png"/>
          <p:cNvPicPr>
            <a:picLocks noChangeAspect="1"/>
          </p:cNvPicPr>
          <p:nvPr/>
        </p:nvPicPr>
        <p:blipFill>
          <a:blip r:embed="rId6"/>
          <a:stretch>
            <a:fillRect/>
          </a:stretch>
        </p:blipFill>
        <p:spPr>
          <a:xfrm>
            <a:off x="2980395" y="5837895"/>
            <a:ext cx="257129" cy="257129"/>
          </a:xfrm>
          <a:prstGeom prst="rect">
            <a:avLst/>
          </a:prstGeom>
        </p:spPr>
      </p:pic>
      <p:sp>
        <p:nvSpPr>
          <p:cNvPr id="36" name="Text 29"/>
          <p:cNvSpPr/>
          <p:nvPr/>
        </p:nvSpPr>
        <p:spPr>
          <a:xfrm>
            <a:off x="3328416" y="5623560"/>
            <a:ext cx="1353312" cy="685800"/>
          </a:xfrm>
          <a:prstGeom prst="rect">
            <a:avLst/>
          </a:prstGeom>
          <a:noFill/>
          <a:ln/>
        </p:spPr>
        <p:txBody>
          <a:bodyPr wrap="square" lIns="0" tIns="0" rIns="0" bIns="0" rtlCol="0" anchor="ctr"/>
          <a:lstStyle/>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El estudiante</a:t>
            </a:r>
            <a:endParaRPr lang="en-US" sz="930" dirty="0"/>
          </a:p>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trabaja</a:t>
            </a:r>
            <a:endParaRPr lang="en-US" sz="930" dirty="0"/>
          </a:p>
        </p:txBody>
      </p:sp>
      <p:sp>
        <p:nvSpPr>
          <p:cNvPr id="37" name="Text 30"/>
          <p:cNvSpPr/>
          <p:nvPr/>
        </p:nvSpPr>
        <p:spPr>
          <a:xfrm>
            <a:off x="4773168" y="5623560"/>
            <a:ext cx="329184" cy="685800"/>
          </a:xfrm>
          <a:prstGeom prst="rect">
            <a:avLst/>
          </a:prstGeom>
          <a:noFill/>
          <a:ln/>
        </p:spPr>
        <p:txBody>
          <a:bodyPr wrap="square" lIns="0" tIns="0" rIns="0" bIns="0" rtlCol="0" anchor="ctr"/>
          <a:lstStyle/>
          <a:p>
            <a:pPr marL="0" indent="0" algn="ctr">
              <a:buNone/>
            </a:pPr>
            <a:r>
              <a:rPr lang="en-US" sz="1600" b="1" dirty="0">
                <a:solidFill>
                  <a:srgbClr val="EB3A16"/>
                </a:solidFill>
                <a:latin typeface="Barlow Semi Condensed" pitchFamily="34" charset="0"/>
                <a:ea typeface="Barlow Semi Condensed" pitchFamily="34" charset="-122"/>
                <a:cs typeface="Barlow Semi Condensed" pitchFamily="34" charset="-120"/>
              </a:rPr>
              <a:t>→</a:t>
            </a:r>
            <a:endParaRPr lang="en-US" sz="1600" dirty="0"/>
          </a:p>
        </p:txBody>
      </p:sp>
      <p:sp>
        <p:nvSpPr>
          <p:cNvPr id="38" name="Shape 31"/>
          <p:cNvSpPr/>
          <p:nvPr/>
        </p:nvSpPr>
        <p:spPr>
          <a:xfrm>
            <a:off x="5102352" y="5623560"/>
            <a:ext cx="1947672" cy="685800"/>
          </a:xfrm>
          <a:prstGeom prst="roundRect">
            <a:avLst>
              <a:gd name="adj" fmla="val 40000"/>
            </a:avLst>
          </a:prstGeom>
          <a:solidFill>
            <a:srgbClr val="EAE5DB"/>
          </a:solidFill>
          <a:ln/>
        </p:spPr>
      </p:sp>
      <p:sp>
        <p:nvSpPr>
          <p:cNvPr id="39" name="Shape 32"/>
          <p:cNvSpPr/>
          <p:nvPr/>
        </p:nvSpPr>
        <p:spPr>
          <a:xfrm>
            <a:off x="5212080" y="5792724"/>
            <a:ext cx="347472" cy="347472"/>
          </a:xfrm>
          <a:prstGeom prst="ellipse">
            <a:avLst/>
          </a:prstGeom>
          <a:solidFill>
            <a:srgbClr val="EAE5DB"/>
          </a:solidFill>
          <a:ln/>
        </p:spPr>
      </p:sp>
      <p:pic>
        <p:nvPicPr>
          <p:cNvPr id="40" name="Image 4" descr="icons/eye_2E2D2C.png"/>
          <p:cNvPicPr>
            <a:picLocks noChangeAspect="1"/>
          </p:cNvPicPr>
          <p:nvPr/>
        </p:nvPicPr>
        <p:blipFill>
          <a:blip r:embed="rId7"/>
          <a:stretch>
            <a:fillRect/>
          </a:stretch>
        </p:blipFill>
        <p:spPr>
          <a:xfrm>
            <a:off x="5257251" y="5837895"/>
            <a:ext cx="257129" cy="257129"/>
          </a:xfrm>
          <a:prstGeom prst="rect">
            <a:avLst/>
          </a:prstGeom>
        </p:spPr>
      </p:pic>
      <p:sp>
        <p:nvSpPr>
          <p:cNvPr id="41" name="Text 33"/>
          <p:cNvSpPr/>
          <p:nvPr/>
        </p:nvSpPr>
        <p:spPr>
          <a:xfrm>
            <a:off x="5605272" y="5623560"/>
            <a:ext cx="1353312" cy="685800"/>
          </a:xfrm>
          <a:prstGeom prst="rect">
            <a:avLst/>
          </a:prstGeom>
          <a:noFill/>
          <a:ln/>
        </p:spPr>
        <p:txBody>
          <a:bodyPr wrap="square" lIns="0" tIns="0" rIns="0" bIns="0" rtlCol="0" anchor="ctr"/>
          <a:lstStyle/>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Verificación</a:t>
            </a:r>
            <a:endParaRPr lang="en-US" sz="930" dirty="0"/>
          </a:p>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humana</a:t>
            </a:r>
            <a:endParaRPr lang="en-US" sz="930" dirty="0"/>
          </a:p>
        </p:txBody>
      </p:sp>
      <p:sp>
        <p:nvSpPr>
          <p:cNvPr id="42" name="Text 34"/>
          <p:cNvSpPr/>
          <p:nvPr/>
        </p:nvSpPr>
        <p:spPr>
          <a:xfrm>
            <a:off x="7050024" y="5623560"/>
            <a:ext cx="329184" cy="685800"/>
          </a:xfrm>
          <a:prstGeom prst="rect">
            <a:avLst/>
          </a:prstGeom>
          <a:noFill/>
          <a:ln/>
        </p:spPr>
        <p:txBody>
          <a:bodyPr wrap="square" lIns="0" tIns="0" rIns="0" bIns="0" rtlCol="0" anchor="ctr"/>
          <a:lstStyle/>
          <a:p>
            <a:pPr marL="0" indent="0" algn="ctr">
              <a:buNone/>
            </a:pPr>
            <a:r>
              <a:rPr lang="en-US" sz="1600" b="1" dirty="0">
                <a:solidFill>
                  <a:srgbClr val="EB3A16"/>
                </a:solidFill>
                <a:latin typeface="Barlow Semi Condensed" pitchFamily="34" charset="0"/>
                <a:ea typeface="Barlow Semi Condensed" pitchFamily="34" charset="-122"/>
                <a:cs typeface="Barlow Semi Condensed" pitchFamily="34" charset="-120"/>
              </a:rPr>
              <a:t>→</a:t>
            </a:r>
            <a:endParaRPr lang="en-US" sz="1600" dirty="0"/>
          </a:p>
        </p:txBody>
      </p:sp>
      <p:sp>
        <p:nvSpPr>
          <p:cNvPr id="43" name="Shape 35"/>
          <p:cNvSpPr/>
          <p:nvPr/>
        </p:nvSpPr>
        <p:spPr>
          <a:xfrm>
            <a:off x="7379208" y="5623560"/>
            <a:ext cx="1947672" cy="685800"/>
          </a:xfrm>
          <a:prstGeom prst="roundRect">
            <a:avLst>
              <a:gd name="adj" fmla="val 40000"/>
            </a:avLst>
          </a:prstGeom>
          <a:solidFill>
            <a:srgbClr val="EB3A16"/>
          </a:solidFill>
          <a:ln/>
        </p:spPr>
      </p:sp>
      <p:sp>
        <p:nvSpPr>
          <p:cNvPr id="44" name="Shape 36"/>
          <p:cNvSpPr/>
          <p:nvPr/>
        </p:nvSpPr>
        <p:spPr>
          <a:xfrm>
            <a:off x="7488936" y="5792724"/>
            <a:ext cx="347472" cy="347472"/>
          </a:xfrm>
          <a:prstGeom prst="ellipse">
            <a:avLst/>
          </a:prstGeom>
          <a:solidFill>
            <a:srgbClr val="FFFFFF"/>
          </a:solidFill>
          <a:ln/>
        </p:spPr>
      </p:sp>
      <p:pic>
        <p:nvPicPr>
          <p:cNvPr id="45" name="Image 5" descr="icons/shield_EB3A16.png"/>
          <p:cNvPicPr>
            <a:picLocks noChangeAspect="1"/>
          </p:cNvPicPr>
          <p:nvPr/>
        </p:nvPicPr>
        <p:blipFill>
          <a:blip r:embed="rId8"/>
          <a:stretch>
            <a:fillRect/>
          </a:stretch>
        </p:blipFill>
        <p:spPr>
          <a:xfrm>
            <a:off x="7534107" y="5837895"/>
            <a:ext cx="257129" cy="257129"/>
          </a:xfrm>
          <a:prstGeom prst="rect">
            <a:avLst/>
          </a:prstGeom>
        </p:spPr>
      </p:pic>
      <p:sp>
        <p:nvSpPr>
          <p:cNvPr id="46" name="Text 37"/>
          <p:cNvSpPr/>
          <p:nvPr/>
        </p:nvSpPr>
        <p:spPr>
          <a:xfrm>
            <a:off x="7882128" y="5623560"/>
            <a:ext cx="1353312" cy="685800"/>
          </a:xfrm>
          <a:prstGeom prst="rect">
            <a:avLst/>
          </a:prstGeom>
          <a:noFill/>
          <a:ln/>
        </p:spPr>
        <p:txBody>
          <a:bodyPr wrap="square" lIns="0" tIns="0" rIns="0" bIns="0" rtlCol="0" anchor="ctr"/>
          <a:lstStyle/>
          <a:p>
            <a:pPr marL="0" indent="0">
              <a:lnSpc>
                <a:spcPct val="95000"/>
              </a:lnSpc>
              <a:buNone/>
            </a:pPr>
            <a:r>
              <a:rPr lang="en-US" sz="930" b="1" dirty="0">
                <a:solidFill>
                  <a:srgbClr val="FFFFFF"/>
                </a:solidFill>
                <a:latin typeface="Barlow Semi Condensed" pitchFamily="34" charset="0"/>
                <a:ea typeface="Barlow Semi Condensed" pitchFamily="34" charset="-122"/>
                <a:cs typeface="Barlow Semi Condensed" pitchFamily="34" charset="-120"/>
              </a:rPr>
              <a:t>Declaración</a:t>
            </a:r>
            <a:endParaRPr lang="en-US" sz="930" dirty="0"/>
          </a:p>
          <a:p>
            <a:pPr marL="0" indent="0">
              <a:lnSpc>
                <a:spcPct val="95000"/>
              </a:lnSpc>
              <a:buNone/>
            </a:pPr>
            <a:r>
              <a:rPr lang="en-US" sz="930" b="1" dirty="0">
                <a:solidFill>
                  <a:srgbClr val="FFFFFF"/>
                </a:solidFill>
                <a:latin typeface="Barlow Semi Condensed" pitchFamily="34" charset="0"/>
                <a:ea typeface="Barlow Semi Condensed" pitchFamily="34" charset="-122"/>
                <a:cs typeface="Barlow Semi Condensed" pitchFamily="34" charset="-120"/>
              </a:rPr>
              <a:t>de uso</a:t>
            </a:r>
            <a:endParaRPr lang="en-US" sz="930" dirty="0"/>
          </a:p>
        </p:txBody>
      </p:sp>
      <p:sp>
        <p:nvSpPr>
          <p:cNvPr id="47" name="Text 38"/>
          <p:cNvSpPr/>
          <p:nvPr/>
        </p:nvSpPr>
        <p:spPr>
          <a:xfrm>
            <a:off x="9326880" y="5623560"/>
            <a:ext cx="329184" cy="685800"/>
          </a:xfrm>
          <a:prstGeom prst="rect">
            <a:avLst/>
          </a:prstGeom>
          <a:noFill/>
          <a:ln/>
        </p:spPr>
        <p:txBody>
          <a:bodyPr wrap="square" lIns="0" tIns="0" rIns="0" bIns="0" rtlCol="0" anchor="ctr"/>
          <a:lstStyle/>
          <a:p>
            <a:pPr marL="0" indent="0" algn="ctr">
              <a:buNone/>
            </a:pPr>
            <a:r>
              <a:rPr lang="en-US" sz="1600" b="1" dirty="0">
                <a:solidFill>
                  <a:srgbClr val="EB3A16"/>
                </a:solidFill>
                <a:latin typeface="Barlow Semi Condensed" pitchFamily="34" charset="0"/>
                <a:ea typeface="Barlow Semi Condensed" pitchFamily="34" charset="-122"/>
                <a:cs typeface="Barlow Semi Condensed" pitchFamily="34" charset="-120"/>
              </a:rPr>
              <a:t>→</a:t>
            </a:r>
            <a:endParaRPr lang="en-US" sz="1600" dirty="0"/>
          </a:p>
        </p:txBody>
      </p:sp>
      <p:sp>
        <p:nvSpPr>
          <p:cNvPr id="48" name="Shape 39"/>
          <p:cNvSpPr/>
          <p:nvPr/>
        </p:nvSpPr>
        <p:spPr>
          <a:xfrm>
            <a:off x="9656064" y="5623560"/>
            <a:ext cx="1947672" cy="685800"/>
          </a:xfrm>
          <a:prstGeom prst="roundRect">
            <a:avLst>
              <a:gd name="adj" fmla="val 40000"/>
            </a:avLst>
          </a:prstGeom>
          <a:solidFill>
            <a:srgbClr val="EAE5DB"/>
          </a:solidFill>
          <a:ln/>
        </p:spPr>
      </p:sp>
      <p:sp>
        <p:nvSpPr>
          <p:cNvPr id="49" name="Shape 40"/>
          <p:cNvSpPr/>
          <p:nvPr/>
        </p:nvSpPr>
        <p:spPr>
          <a:xfrm>
            <a:off x="9765792" y="5792724"/>
            <a:ext cx="347472" cy="347472"/>
          </a:xfrm>
          <a:prstGeom prst="ellipse">
            <a:avLst/>
          </a:prstGeom>
          <a:solidFill>
            <a:srgbClr val="EAE5DB"/>
          </a:solidFill>
          <a:ln/>
        </p:spPr>
      </p:sp>
      <p:pic>
        <p:nvPicPr>
          <p:cNvPr id="50" name="Image 6" descr="icons/check_2E2D2C.png"/>
          <p:cNvPicPr>
            <a:picLocks noChangeAspect="1"/>
          </p:cNvPicPr>
          <p:nvPr/>
        </p:nvPicPr>
        <p:blipFill>
          <a:blip r:embed="rId9"/>
          <a:stretch>
            <a:fillRect/>
          </a:stretch>
        </p:blipFill>
        <p:spPr>
          <a:xfrm>
            <a:off x="9810963" y="5837895"/>
            <a:ext cx="257129" cy="257129"/>
          </a:xfrm>
          <a:prstGeom prst="rect">
            <a:avLst/>
          </a:prstGeom>
        </p:spPr>
      </p:pic>
      <p:sp>
        <p:nvSpPr>
          <p:cNvPr id="51" name="Text 41"/>
          <p:cNvSpPr/>
          <p:nvPr/>
        </p:nvSpPr>
        <p:spPr>
          <a:xfrm>
            <a:off x="10158984" y="5623560"/>
            <a:ext cx="1353312" cy="685800"/>
          </a:xfrm>
          <a:prstGeom prst="rect">
            <a:avLst/>
          </a:prstGeom>
          <a:noFill/>
          <a:ln/>
        </p:spPr>
        <p:txBody>
          <a:bodyPr wrap="square" lIns="0" tIns="0" rIns="0" bIns="0" rtlCol="0" anchor="ctr"/>
          <a:lstStyle/>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Entrega y</a:t>
            </a:r>
            <a:endParaRPr lang="en-US" sz="930" dirty="0"/>
          </a:p>
          <a:p>
            <a:pPr marL="0" indent="0">
              <a:lnSpc>
                <a:spcPct val="95000"/>
              </a:lnSpc>
              <a:buNone/>
            </a:pPr>
            <a:r>
              <a:rPr lang="en-US" sz="930" b="1" dirty="0">
                <a:solidFill>
                  <a:srgbClr val="2E2D2C"/>
                </a:solidFill>
                <a:latin typeface="Barlow Semi Condensed" pitchFamily="34" charset="0"/>
                <a:ea typeface="Barlow Semi Condensed" pitchFamily="34" charset="-122"/>
                <a:cs typeface="Barlow Semi Condensed" pitchFamily="34" charset="-120"/>
              </a:rPr>
              <a:t>evaluación</a:t>
            </a:r>
            <a:endParaRPr lang="en-US" sz="930" dirty="0"/>
          </a:p>
        </p:txBody>
      </p:sp>
      <p:sp>
        <p:nvSpPr>
          <p:cNvPr id="52" name="Text 42"/>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Marco Jurisdiccional de IA — Principios, Niveles y Circuito de Uso · DGNS Corrientes</a:t>
            </a:r>
            <a:endParaRPr lang="en-US" sz="900" dirty="0"/>
          </a:p>
        </p:txBody>
      </p:sp>
      <p:sp>
        <p:nvSpPr>
          <p:cNvPr id="53" name="Text 43"/>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D · CURSO INTRODUCTORIO</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Curso introductorio</a:t>
            </a:r>
            <a:endParaRPr lang="en-US" sz="3000" dirty="0"/>
          </a:p>
        </p:txBody>
      </p:sp>
      <p:sp>
        <p:nvSpPr>
          <p:cNvPr id="10" name="Text 6"/>
          <p:cNvSpPr/>
          <p:nvPr/>
        </p:nvSpPr>
        <p:spPr>
          <a:xfrm>
            <a:off x="548640" y="1298448"/>
            <a:ext cx="10789920" cy="292608"/>
          </a:xfrm>
          <a:prstGeom prst="rect">
            <a:avLst/>
          </a:prstGeom>
          <a:noFill/>
          <a:ln/>
        </p:spPr>
        <p:txBody>
          <a:bodyPr wrap="square" lIns="0" tIns="0" rIns="0" bIns="0" rtlCol="0" anchor="ctr"/>
          <a:lstStyle/>
          <a:p>
            <a:pPr marL="0" indent="0">
              <a:buNone/>
            </a:pPr>
            <a:r>
              <a:rPr lang="en-US" sz="1250" i="1" dirty="0">
                <a:solidFill>
                  <a:srgbClr val="6E6862"/>
                </a:solidFill>
                <a:latin typeface="Barlow Semi Condensed" pitchFamily="34" charset="0"/>
                <a:ea typeface="Barlow Semi Condensed" pitchFamily="34" charset="-122"/>
                <a:cs typeface="Barlow Semi Condensed" pitchFamily="34" charset="-120"/>
              </a:rPr>
              <a:t>Comisión, cronograma y encuadre normativo de la implementación 2026–2027</a:t>
            </a:r>
            <a:endParaRPr lang="en-US" sz="1250" dirty="0"/>
          </a:p>
        </p:txBody>
      </p:sp>
      <p:sp>
        <p:nvSpPr>
          <p:cNvPr id="11" name="Shape 7"/>
          <p:cNvSpPr/>
          <p:nvPr/>
        </p:nvSpPr>
        <p:spPr>
          <a:xfrm>
            <a:off x="548640" y="1755648"/>
            <a:ext cx="3514344" cy="4572000"/>
          </a:xfrm>
          <a:prstGeom prst="roundRect">
            <a:avLst>
              <a:gd name="adj" fmla="val 2082"/>
            </a:avLst>
          </a:prstGeom>
          <a:solidFill>
            <a:srgbClr val="F3F1EC"/>
          </a:solidFill>
          <a:ln/>
        </p:spPr>
      </p:sp>
      <p:sp>
        <p:nvSpPr>
          <p:cNvPr id="12" name="Shape 8"/>
          <p:cNvSpPr/>
          <p:nvPr/>
        </p:nvSpPr>
        <p:spPr>
          <a:xfrm>
            <a:off x="548640" y="1755648"/>
            <a:ext cx="64008" cy="4572000"/>
          </a:xfrm>
          <a:prstGeom prst="rect">
            <a:avLst/>
          </a:prstGeom>
          <a:solidFill>
            <a:srgbClr val="2E2D2C"/>
          </a:solidFill>
          <a:ln/>
        </p:spPr>
      </p:sp>
      <p:sp>
        <p:nvSpPr>
          <p:cNvPr id="13" name="Shape 9"/>
          <p:cNvSpPr/>
          <p:nvPr/>
        </p:nvSpPr>
        <p:spPr>
          <a:xfrm>
            <a:off x="841248" y="2029968"/>
            <a:ext cx="530352" cy="530352"/>
          </a:xfrm>
          <a:prstGeom prst="ellipse">
            <a:avLst/>
          </a:prstGeom>
          <a:solidFill>
            <a:srgbClr val="2E2D2C"/>
          </a:solidFill>
          <a:ln/>
        </p:spPr>
      </p:sp>
      <p:pic>
        <p:nvPicPr>
          <p:cNvPr id="14" name="Image 2" descr="icons/route_FFFFFF.png"/>
          <p:cNvPicPr>
            <a:picLocks noChangeAspect="1"/>
          </p:cNvPicPr>
          <p:nvPr/>
        </p:nvPicPr>
        <p:blipFill>
          <a:blip r:embed="rId5"/>
          <a:stretch>
            <a:fillRect/>
          </a:stretch>
        </p:blipFill>
        <p:spPr>
          <a:xfrm>
            <a:off x="910194" y="2098914"/>
            <a:ext cx="392460" cy="392460"/>
          </a:xfrm>
          <a:prstGeom prst="rect">
            <a:avLst/>
          </a:prstGeom>
        </p:spPr>
      </p:pic>
      <p:sp>
        <p:nvSpPr>
          <p:cNvPr id="15" name="Text 10"/>
          <p:cNvSpPr/>
          <p:nvPr/>
        </p:nvSpPr>
        <p:spPr>
          <a:xfrm>
            <a:off x="841248" y="2715768"/>
            <a:ext cx="2929128" cy="777240"/>
          </a:xfrm>
          <a:prstGeom prst="rect">
            <a:avLst/>
          </a:prstGeom>
          <a:noFill/>
          <a:ln/>
        </p:spPr>
        <p:txBody>
          <a:bodyPr wrap="square" lIns="0" tIns="0" rIns="0" bIns="0" rtlCol="0" anchor="t"/>
          <a:lstStyle/>
          <a:p>
            <a:pPr marL="0" indent="0">
              <a:lnSpc>
                <a:spcPct val="105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Marco normativo y encuadre</a:t>
            </a:r>
            <a:endParaRPr lang="en-US" sz="1550" dirty="0"/>
          </a:p>
        </p:txBody>
      </p:sp>
      <p:sp>
        <p:nvSpPr>
          <p:cNvPr id="16" name="Text 11"/>
          <p:cNvSpPr/>
          <p:nvPr/>
        </p:nvSpPr>
        <p:spPr>
          <a:xfrm>
            <a:off x="841248" y="3538728"/>
            <a:ext cx="2929128" cy="2606040"/>
          </a:xfrm>
          <a:prstGeom prst="rect">
            <a:avLst/>
          </a:prstGeom>
          <a:noFill/>
          <a:ln/>
        </p:spPr>
        <p:txBody>
          <a:bodyPr wrap="square" lIns="0" tIns="0" rIns="0" bIns="0" rtlCol="0" anchor="t"/>
          <a:lstStyle/>
          <a:p>
            <a:pPr marL="0" indent="0">
              <a:lnSpc>
                <a:spcPct val="115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R.C.F.E. N° 337/18 y R.M. N° 7038/19 (art. 1°). Trabajar el eje Trayectorias Estudiantiles y Práctica Profesional —capacidad de comunicación, ser estudiante de la formación docente y contenidos prioritarios de cada disciplina— mediante actividades de comprensión lectora, escritura y comprensión de consignas.</a:t>
            </a:r>
            <a:endParaRPr lang="en-US" sz="1250" dirty="0"/>
          </a:p>
        </p:txBody>
      </p:sp>
      <p:sp>
        <p:nvSpPr>
          <p:cNvPr id="17" name="Shape 12"/>
          <p:cNvSpPr/>
          <p:nvPr/>
        </p:nvSpPr>
        <p:spPr>
          <a:xfrm>
            <a:off x="4337304" y="1755648"/>
            <a:ext cx="3514344" cy="4572000"/>
          </a:xfrm>
          <a:prstGeom prst="roundRect">
            <a:avLst>
              <a:gd name="adj" fmla="val 2082"/>
            </a:avLst>
          </a:prstGeom>
          <a:solidFill>
            <a:srgbClr val="F3F1EC"/>
          </a:solidFill>
          <a:ln/>
        </p:spPr>
      </p:sp>
      <p:sp>
        <p:nvSpPr>
          <p:cNvPr id="18" name="Shape 13"/>
          <p:cNvSpPr/>
          <p:nvPr/>
        </p:nvSpPr>
        <p:spPr>
          <a:xfrm>
            <a:off x="4337304" y="1755648"/>
            <a:ext cx="64008" cy="4572000"/>
          </a:xfrm>
          <a:prstGeom prst="rect">
            <a:avLst/>
          </a:prstGeom>
          <a:solidFill>
            <a:srgbClr val="EB3A16"/>
          </a:solidFill>
          <a:ln/>
        </p:spPr>
      </p:sp>
      <p:sp>
        <p:nvSpPr>
          <p:cNvPr id="19" name="Shape 14"/>
          <p:cNvSpPr/>
          <p:nvPr/>
        </p:nvSpPr>
        <p:spPr>
          <a:xfrm>
            <a:off x="4629912" y="2029968"/>
            <a:ext cx="530352" cy="530352"/>
          </a:xfrm>
          <a:prstGeom prst="ellipse">
            <a:avLst/>
          </a:prstGeom>
          <a:solidFill>
            <a:srgbClr val="EB3A16"/>
          </a:solidFill>
          <a:ln/>
        </p:spPr>
      </p:sp>
      <p:pic>
        <p:nvPicPr>
          <p:cNvPr id="20" name="Image 3" descr="icons/users_FFFFFF.png"/>
          <p:cNvPicPr>
            <a:picLocks noChangeAspect="1"/>
          </p:cNvPicPr>
          <p:nvPr/>
        </p:nvPicPr>
        <p:blipFill>
          <a:blip r:embed="rId6"/>
          <a:stretch>
            <a:fillRect/>
          </a:stretch>
        </p:blipFill>
        <p:spPr>
          <a:xfrm>
            <a:off x="4698858" y="2098914"/>
            <a:ext cx="392460" cy="392460"/>
          </a:xfrm>
          <a:prstGeom prst="rect">
            <a:avLst/>
          </a:prstGeom>
        </p:spPr>
      </p:pic>
      <p:sp>
        <p:nvSpPr>
          <p:cNvPr id="21" name="Text 15"/>
          <p:cNvSpPr/>
          <p:nvPr/>
        </p:nvSpPr>
        <p:spPr>
          <a:xfrm>
            <a:off x="4629912" y="2715768"/>
            <a:ext cx="2929128" cy="777240"/>
          </a:xfrm>
          <a:prstGeom prst="rect">
            <a:avLst/>
          </a:prstGeom>
          <a:noFill/>
          <a:ln/>
        </p:spPr>
        <p:txBody>
          <a:bodyPr wrap="square" lIns="0" tIns="0" rIns="0" bIns="0" rtlCol="0" anchor="t"/>
          <a:lstStyle/>
          <a:p>
            <a:pPr marL="0" indent="0">
              <a:lnSpc>
                <a:spcPct val="105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Gestión y cronograma</a:t>
            </a:r>
            <a:endParaRPr lang="en-US" sz="1550" dirty="0"/>
          </a:p>
        </p:txBody>
      </p:sp>
      <p:sp>
        <p:nvSpPr>
          <p:cNvPr id="22" name="Text 16"/>
          <p:cNvSpPr/>
          <p:nvPr/>
        </p:nvSpPr>
        <p:spPr>
          <a:xfrm>
            <a:off x="4629912" y="3538728"/>
            <a:ext cx="2929128" cy="2606040"/>
          </a:xfrm>
          <a:prstGeom prst="rect">
            <a:avLst/>
          </a:prstGeom>
          <a:noFill/>
          <a:ln/>
        </p:spPr>
        <p:txBody>
          <a:bodyPr wrap="square" lIns="0" tIns="0" rIns="0" bIns="0" rtlCol="0" anchor="t"/>
          <a:lstStyle/>
          <a:p>
            <a:pPr marL="0" indent="0">
              <a:lnSpc>
                <a:spcPct val="115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Conformar una comisión ad hoc con áreas diversas de la Dirección. Iniciar las acciones en octubre: diagnóstico institucional, gestión de equipos institucionales, diseño de materiales y jornadas de capacitación en 2026 y 2027.</a:t>
            </a:r>
            <a:endParaRPr lang="en-US" sz="1250" dirty="0"/>
          </a:p>
        </p:txBody>
      </p:sp>
      <p:sp>
        <p:nvSpPr>
          <p:cNvPr id="23" name="Shape 17"/>
          <p:cNvSpPr/>
          <p:nvPr/>
        </p:nvSpPr>
        <p:spPr>
          <a:xfrm>
            <a:off x="8125968" y="1755648"/>
            <a:ext cx="3514344" cy="4572000"/>
          </a:xfrm>
          <a:prstGeom prst="roundRect">
            <a:avLst>
              <a:gd name="adj" fmla="val 2082"/>
            </a:avLst>
          </a:prstGeom>
          <a:solidFill>
            <a:srgbClr val="F3F1EC"/>
          </a:solidFill>
          <a:ln/>
        </p:spPr>
      </p:sp>
      <p:sp>
        <p:nvSpPr>
          <p:cNvPr id="24" name="Shape 18"/>
          <p:cNvSpPr/>
          <p:nvPr/>
        </p:nvSpPr>
        <p:spPr>
          <a:xfrm>
            <a:off x="8125968" y="1755648"/>
            <a:ext cx="64008" cy="4572000"/>
          </a:xfrm>
          <a:prstGeom prst="rect">
            <a:avLst/>
          </a:prstGeom>
          <a:solidFill>
            <a:srgbClr val="2E2D2C"/>
          </a:solidFill>
          <a:ln/>
        </p:spPr>
      </p:sp>
      <p:sp>
        <p:nvSpPr>
          <p:cNvPr id="25" name="Shape 19"/>
          <p:cNvSpPr/>
          <p:nvPr/>
        </p:nvSpPr>
        <p:spPr>
          <a:xfrm>
            <a:off x="8418576" y="2029968"/>
            <a:ext cx="530352" cy="530352"/>
          </a:xfrm>
          <a:prstGeom prst="ellipse">
            <a:avLst/>
          </a:prstGeom>
          <a:solidFill>
            <a:srgbClr val="2E2D2C"/>
          </a:solidFill>
          <a:ln/>
        </p:spPr>
      </p:sp>
      <p:pic>
        <p:nvPicPr>
          <p:cNvPr id="26" name="Image 4" descr="icons/search_FFFFFF.png"/>
          <p:cNvPicPr>
            <a:picLocks noChangeAspect="1"/>
          </p:cNvPicPr>
          <p:nvPr/>
        </p:nvPicPr>
        <p:blipFill>
          <a:blip r:embed="rId7"/>
          <a:stretch>
            <a:fillRect/>
          </a:stretch>
        </p:blipFill>
        <p:spPr>
          <a:xfrm>
            <a:off x="8487522" y="2098914"/>
            <a:ext cx="392460" cy="392460"/>
          </a:xfrm>
          <a:prstGeom prst="rect">
            <a:avLst/>
          </a:prstGeom>
        </p:spPr>
      </p:pic>
      <p:sp>
        <p:nvSpPr>
          <p:cNvPr id="27" name="Text 20"/>
          <p:cNvSpPr/>
          <p:nvPr/>
        </p:nvSpPr>
        <p:spPr>
          <a:xfrm>
            <a:off x="8418576" y="2715768"/>
            <a:ext cx="2929128" cy="777240"/>
          </a:xfrm>
          <a:prstGeom prst="rect">
            <a:avLst/>
          </a:prstGeom>
          <a:noFill/>
          <a:ln/>
        </p:spPr>
        <p:txBody>
          <a:bodyPr wrap="square" lIns="0" tIns="0" rIns="0" bIns="0" rtlCol="0" anchor="t"/>
          <a:lstStyle/>
          <a:p>
            <a:pPr marL="0" indent="0">
              <a:lnSpc>
                <a:spcPct val="105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Relevamiento institucional</a:t>
            </a:r>
            <a:endParaRPr lang="en-US" sz="1550" dirty="0"/>
          </a:p>
        </p:txBody>
      </p:sp>
      <p:sp>
        <p:nvSpPr>
          <p:cNvPr id="28" name="Text 21"/>
          <p:cNvSpPr/>
          <p:nvPr/>
        </p:nvSpPr>
        <p:spPr>
          <a:xfrm>
            <a:off x="8418576" y="3538728"/>
            <a:ext cx="2929128" cy="2606040"/>
          </a:xfrm>
          <a:prstGeom prst="rect">
            <a:avLst/>
          </a:prstGeom>
          <a:noFill/>
          <a:ln/>
        </p:spPr>
        <p:txBody>
          <a:bodyPr wrap="square" lIns="0" tIns="0" rIns="0" bIns="0" rtlCol="0" anchor="t"/>
          <a:lstStyle/>
          <a:p>
            <a:pPr marL="0" indent="0">
              <a:lnSpc>
                <a:spcPct val="115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Organizar reuniones de trabajo entre equipos de referentes por instituto y relevar, mediante una encuesta, la implementación operativa actual del curso introductorio en cada institución.</a:t>
            </a:r>
            <a:endParaRPr lang="en-US" sz="1250" dirty="0"/>
          </a:p>
        </p:txBody>
      </p:sp>
      <p:sp>
        <p:nvSpPr>
          <p:cNvPr id="29" name="Text 22"/>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30" name="Text 23"/>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E · DIAGNÓSTICO DE COMPRENSIÓN LECTORA Y PRODUCCIÓN ESCRITA</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2500" b="1" dirty="0">
                <a:solidFill>
                  <a:srgbClr val="2E2D2C"/>
                </a:solidFill>
                <a:latin typeface="Barlow Semi Condensed" pitchFamily="34" charset="0"/>
                <a:ea typeface="Barlow Semi Condensed" pitchFamily="34" charset="-122"/>
                <a:cs typeface="Barlow Semi Condensed" pitchFamily="34" charset="-120"/>
              </a:rPr>
              <a:t>Diagnóstico de comprensión lectora y producción escrita</a:t>
            </a:r>
            <a:endParaRPr lang="en-US" sz="2500" dirty="0"/>
          </a:p>
        </p:txBody>
      </p:sp>
      <p:sp>
        <p:nvSpPr>
          <p:cNvPr id="10" name="Shape 6"/>
          <p:cNvSpPr/>
          <p:nvPr/>
        </p:nvSpPr>
        <p:spPr>
          <a:xfrm>
            <a:off x="548640" y="1554480"/>
            <a:ext cx="11109960" cy="4572000"/>
          </a:xfrm>
          <a:prstGeom prst="roundRect">
            <a:avLst>
              <a:gd name="adj" fmla="val 1600"/>
            </a:avLst>
          </a:prstGeom>
          <a:solidFill>
            <a:srgbClr val="F3F1EC"/>
          </a:solidFill>
          <a:ln/>
        </p:spPr>
      </p:sp>
      <p:sp>
        <p:nvSpPr>
          <p:cNvPr id="11" name="Shape 7"/>
          <p:cNvSpPr/>
          <p:nvPr/>
        </p:nvSpPr>
        <p:spPr>
          <a:xfrm>
            <a:off x="914400" y="1874520"/>
            <a:ext cx="548640" cy="548640"/>
          </a:xfrm>
          <a:prstGeom prst="ellipse">
            <a:avLst/>
          </a:prstGeom>
          <a:solidFill>
            <a:srgbClr val="EB3A16"/>
          </a:solidFill>
          <a:ln/>
        </p:spPr>
      </p:sp>
      <p:pic>
        <p:nvPicPr>
          <p:cNvPr id="12" name="Image 2" descr="icons/check_FFFFFF.png"/>
          <p:cNvPicPr>
            <a:picLocks noChangeAspect="1"/>
          </p:cNvPicPr>
          <p:nvPr/>
        </p:nvPicPr>
        <p:blipFill>
          <a:blip r:embed="rId5"/>
          <a:stretch>
            <a:fillRect/>
          </a:stretch>
        </p:blipFill>
        <p:spPr>
          <a:xfrm>
            <a:off x="985723" y="1945843"/>
            <a:ext cx="405994" cy="405994"/>
          </a:xfrm>
          <a:prstGeom prst="rect">
            <a:avLst/>
          </a:prstGeom>
        </p:spPr>
      </p:pic>
      <p:sp>
        <p:nvSpPr>
          <p:cNvPr id="13" name="Text 8"/>
          <p:cNvSpPr/>
          <p:nvPr/>
        </p:nvSpPr>
        <p:spPr>
          <a:xfrm>
            <a:off x="1645920" y="1828800"/>
            <a:ext cx="9692640" cy="594360"/>
          </a:xfrm>
          <a:prstGeom prst="rect">
            <a:avLst/>
          </a:prstGeom>
          <a:noFill/>
          <a:ln/>
        </p:spPr>
        <p:txBody>
          <a:bodyPr wrap="square" lIns="0" tIns="0" rIns="0" bIns="0" rtlCol="0" anchor="ctr"/>
          <a:lstStyle/>
          <a:p>
            <a:pPr marL="0" indent="0">
              <a:buNone/>
            </a:pPr>
            <a:r>
              <a:rPr lang="en-US" sz="1600" b="1" dirty="0">
                <a:solidFill>
                  <a:srgbClr val="2E2D2C"/>
                </a:solidFill>
                <a:latin typeface="Barlow Semi Condensed" pitchFamily="34" charset="0"/>
                <a:ea typeface="Barlow Semi Condensed" pitchFamily="34" charset="-122"/>
                <a:cs typeface="Barlow Semi Condensed" pitchFamily="34" charset="-120"/>
              </a:rPr>
              <a:t>Diagnóstico de comprensión lectora y producción escrita</a:t>
            </a:r>
            <a:endParaRPr lang="en-US" sz="1600" dirty="0"/>
          </a:p>
        </p:txBody>
      </p:sp>
      <p:sp>
        <p:nvSpPr>
          <p:cNvPr id="14" name="Text 9"/>
          <p:cNvSpPr/>
          <p:nvPr/>
        </p:nvSpPr>
        <p:spPr>
          <a:xfrm>
            <a:off x="1005840" y="2514600"/>
            <a:ext cx="10195560" cy="3429000"/>
          </a:xfrm>
          <a:prstGeom prst="rect">
            <a:avLst/>
          </a:prstGeom>
          <a:noFill/>
          <a:ln/>
        </p:spPr>
        <p:txBody>
          <a:bodyPr wrap="square" lIns="0" tIns="0" rIns="0" bIns="0" rtlCol="0" anchor="t"/>
          <a:lstStyle/>
          <a:p>
            <a:pPr marL="0" indent="0">
              <a:lnSpc>
                <a:spcPct val="112000"/>
              </a:lnSpc>
              <a:spcAft>
                <a:spcPts val="600"/>
              </a:spcAft>
              <a:buNone/>
            </a:pPr>
            <a:r>
              <a:rPr lang="en-US" sz="1280" b="1" dirty="0">
                <a:solidFill>
                  <a:srgbClr val="3A3532"/>
                </a:solidFill>
                <a:latin typeface="Barlow Semi Condensed" pitchFamily="34" charset="0"/>
                <a:ea typeface="Barlow Semi Condensed" pitchFamily="34" charset="-122"/>
                <a:cs typeface="Barlow Semi Condensed" pitchFamily="34" charset="-120"/>
              </a:rPr>
              <a:t>Propósito transversal: </a:t>
            </a:r>
            <a:r>
              <a:rPr lang="en-US" sz="1280" dirty="0">
                <a:solidFill>
                  <a:srgbClr val="3A3532"/>
                </a:solidFill>
                <a:latin typeface="Barlow Semi Condensed" pitchFamily="34" charset="0"/>
                <a:ea typeface="Barlow Semi Condensed" pitchFamily="34" charset="-122"/>
                <a:cs typeface="Barlow Semi Condensed" pitchFamily="34" charset="-120"/>
              </a:rPr>
              <a:t>diagnosticar la comprensión y producción de textos, en articulación con el Documento orientador 2022 INFoD (línea Trayectorias estudiantiles) y con los dispositivos diseñados desde 2024, para elevar la retención y permanencia de los ingresantes.</a:t>
            </a:r>
            <a:endParaRPr lang="en-US" sz="1280" dirty="0"/>
          </a:p>
          <a:p>
            <a:pPr marL="0" indent="0">
              <a:lnSpc>
                <a:spcPct val="112000"/>
              </a:lnSpc>
              <a:spcAft>
                <a:spcPts val="600"/>
              </a:spcAft>
              <a:buNone/>
            </a:pPr>
            <a:r>
              <a:rPr lang="en-US" sz="1280" b="1" dirty="0">
                <a:solidFill>
                  <a:srgbClr val="3A3532"/>
                </a:solidFill>
                <a:latin typeface="Barlow Semi Condensed" pitchFamily="34" charset="0"/>
                <a:ea typeface="Barlow Semi Condensed" pitchFamily="34" charset="-122"/>
                <a:cs typeface="Barlow Semi Condensed" pitchFamily="34" charset="-120"/>
              </a:rPr>
              <a:t>Matriz de evaluación </a:t>
            </a:r>
            <a:endParaRPr lang="en-US" sz="1280" dirty="0"/>
          </a:p>
          <a:p>
            <a:pPr marL="0" indent="0">
              <a:lnSpc>
                <a:spcPct val="112000"/>
              </a:lnSpc>
              <a:spcAft>
                <a:spcPts val="600"/>
              </a:spcAft>
              <a:buNone/>
            </a:pPr>
            <a:r>
              <a:rPr lang="en-US" sz="1280" dirty="0">
                <a:solidFill>
                  <a:srgbClr val="3A3532"/>
                </a:solidFill>
                <a:latin typeface="Barlow Semi Condensed" pitchFamily="34" charset="0"/>
                <a:ea typeface="Barlow Semi Condensed" pitchFamily="34" charset="-122"/>
                <a:cs typeface="Barlow Semi Condensed" pitchFamily="34" charset="-120"/>
              </a:rPr>
              <a:t>con niveles de desempeño y escala cuanti-cualitativa, más una rúbrica para estandarizar los resultados en toda la jurisdicción.</a:t>
            </a:r>
            <a:endParaRPr lang="en-US" sz="1280" dirty="0"/>
          </a:p>
          <a:p>
            <a:pPr marL="0" indent="0">
              <a:lnSpc>
                <a:spcPct val="112000"/>
              </a:lnSpc>
              <a:spcAft>
                <a:spcPts val="600"/>
              </a:spcAft>
              <a:buNone/>
            </a:pPr>
            <a:r>
              <a:rPr lang="en-US" sz="1280" b="1" dirty="0">
                <a:solidFill>
                  <a:srgbClr val="3A3532"/>
                </a:solidFill>
                <a:latin typeface="Barlow Semi Condensed" pitchFamily="34" charset="0"/>
                <a:ea typeface="Barlow Semi Condensed" pitchFamily="34" charset="-122"/>
                <a:cs typeface="Barlow Semi Condensed" pitchFamily="34" charset="-120"/>
              </a:rPr>
              <a:t>Muestra representativa </a:t>
            </a:r>
            <a:endParaRPr lang="en-US" sz="1280" dirty="0"/>
          </a:p>
          <a:p>
            <a:pPr marL="0" indent="0">
              <a:lnSpc>
                <a:spcPct val="112000"/>
              </a:lnSpc>
              <a:spcAft>
                <a:spcPts val="600"/>
              </a:spcAft>
              <a:buNone/>
            </a:pPr>
            <a:r>
              <a:rPr lang="en-US" sz="1280" dirty="0">
                <a:solidFill>
                  <a:srgbClr val="3A3532"/>
                </a:solidFill>
                <a:latin typeface="Barlow Semi Condensed" pitchFamily="34" charset="0"/>
                <a:ea typeface="Barlow Semi Condensed" pitchFamily="34" charset="-122"/>
                <a:cs typeface="Barlow Semi Condensed" pitchFamily="34" charset="-120"/>
              </a:rPr>
              <a:t>de ingresantes a los Institutos Superiores de Corrientes, mediante muestreo estadístico.</a:t>
            </a:r>
            <a:endParaRPr lang="en-US" sz="1280" dirty="0"/>
          </a:p>
          <a:p>
            <a:pPr marL="0" indent="0">
              <a:lnSpc>
                <a:spcPct val="112000"/>
              </a:lnSpc>
              <a:spcAft>
                <a:spcPts val="600"/>
              </a:spcAft>
              <a:buNone/>
            </a:pPr>
            <a:r>
              <a:rPr lang="en-US" sz="1280" b="1" dirty="0">
                <a:solidFill>
                  <a:srgbClr val="3A3532"/>
                </a:solidFill>
                <a:latin typeface="Barlow Semi Condensed" pitchFamily="34" charset="0"/>
                <a:ea typeface="Barlow Semi Condensed" pitchFamily="34" charset="-122"/>
                <a:cs typeface="Barlow Semi Condensed" pitchFamily="34" charset="-120"/>
              </a:rPr>
              <a:t>Aplicación prevista: </a:t>
            </a:r>
            <a:endParaRPr lang="en-US" sz="1280" dirty="0"/>
          </a:p>
          <a:p>
            <a:pPr marL="0" indent="0">
              <a:lnSpc>
                <a:spcPct val="112000"/>
              </a:lnSpc>
              <a:spcAft>
                <a:spcPts val="600"/>
              </a:spcAft>
              <a:buNone/>
            </a:pPr>
            <a:r>
              <a:rPr lang="en-US" sz="1280" dirty="0">
                <a:solidFill>
                  <a:srgbClr val="3A3532"/>
                </a:solidFill>
                <a:latin typeface="Barlow Semi Condensed" pitchFamily="34" charset="0"/>
                <a:ea typeface="Barlow Semi Condensed" pitchFamily="34" charset="-122"/>
                <a:cs typeface="Barlow Semi Condensed" pitchFamily="34" charset="-120"/>
              </a:rPr>
              <a:t>ciclo lectivo 2027 (gestión del instrumento iniciada en el presente ciclo).</a:t>
            </a:r>
            <a:endParaRPr lang="en-US" sz="1280" dirty="0"/>
          </a:p>
          <a:p>
            <a:pPr marL="0" indent="0">
              <a:lnSpc>
                <a:spcPct val="112000"/>
              </a:lnSpc>
              <a:spcAft>
                <a:spcPts val="600"/>
              </a:spcAft>
              <a:buNone/>
            </a:pPr>
            <a:r>
              <a:rPr lang="en-US" sz="1280" b="1" dirty="0">
                <a:solidFill>
                  <a:srgbClr val="3A3532"/>
                </a:solidFill>
                <a:latin typeface="Barlow Semi Condensed" pitchFamily="34" charset="0"/>
                <a:ea typeface="Barlow Semi Condensed" pitchFamily="34" charset="-122"/>
                <a:cs typeface="Barlow Semi Condensed" pitchFamily="34" charset="-120"/>
              </a:rPr>
              <a:t>Uso: </a:t>
            </a:r>
            <a:endParaRPr lang="en-US" sz="1280" dirty="0"/>
          </a:p>
          <a:p>
            <a:pPr marL="0" indent="0">
              <a:lnSpc>
                <a:spcPct val="112000"/>
              </a:lnSpc>
              <a:spcAft>
                <a:spcPts val="600"/>
              </a:spcAft>
              <a:buNone/>
            </a:pPr>
            <a:r>
              <a:rPr lang="en-US" sz="1280" dirty="0">
                <a:solidFill>
                  <a:srgbClr val="3A3532"/>
                </a:solidFill>
                <a:latin typeface="Barlow Semi Condensed" pitchFamily="34" charset="0"/>
                <a:ea typeface="Barlow Semi Condensed" pitchFamily="34" charset="-122"/>
                <a:cs typeface="Barlow Semi Condensed" pitchFamily="34" charset="-120"/>
              </a:rPr>
              <a:t>base de datos jurisdiccional para decisiones en los niveles sistémico, institucional y áulico.</a:t>
            </a:r>
            <a:endParaRPr lang="en-US" sz="1280" dirty="0"/>
          </a:p>
        </p:txBody>
      </p:sp>
      <p:sp>
        <p:nvSpPr>
          <p:cNvPr id="15" name="Text 10"/>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16" name="Text 11"/>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F · GESTIÓN DE PROYECTOS DE INVESTIGACIÓN</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2800" b="1" dirty="0">
                <a:solidFill>
                  <a:srgbClr val="2E2D2C"/>
                </a:solidFill>
                <a:latin typeface="Barlow Semi Condensed" pitchFamily="34" charset="0"/>
                <a:ea typeface="Barlow Semi Condensed" pitchFamily="34" charset="-122"/>
                <a:cs typeface="Barlow Semi Condensed" pitchFamily="34" charset="-120"/>
              </a:rPr>
              <a:t>Investigación educativa</a:t>
            </a:r>
            <a:endParaRPr lang="en-US" sz="2800" dirty="0"/>
          </a:p>
        </p:txBody>
      </p:sp>
      <p:sp>
        <p:nvSpPr>
          <p:cNvPr id="10" name="Text 6"/>
          <p:cNvSpPr/>
          <p:nvPr/>
        </p:nvSpPr>
        <p:spPr>
          <a:xfrm>
            <a:off x="548640" y="1298448"/>
            <a:ext cx="10789920" cy="292608"/>
          </a:xfrm>
          <a:prstGeom prst="rect">
            <a:avLst/>
          </a:prstGeom>
          <a:noFill/>
          <a:ln/>
        </p:spPr>
        <p:txBody>
          <a:bodyPr wrap="square" lIns="0" tIns="0" rIns="0" bIns="0" rtlCol="0" anchor="ctr"/>
          <a:lstStyle/>
          <a:p>
            <a:pPr marL="0" indent="0">
              <a:buNone/>
            </a:pPr>
            <a:r>
              <a:rPr lang="en-US" sz="1250" i="1" dirty="0">
                <a:solidFill>
                  <a:srgbClr val="6E6862"/>
                </a:solidFill>
                <a:latin typeface="Barlow Semi Condensed" pitchFamily="34" charset="0"/>
                <a:ea typeface="Barlow Semi Condensed" pitchFamily="34" charset="-122"/>
                <a:cs typeface="Barlow Semi Condensed" pitchFamily="34" charset="-120"/>
              </a:rPr>
              <a:t>3 proyectos en curso (2026) y siete ejes temáticos de la convocatoria jurisdiccional 2027</a:t>
            </a:r>
            <a:endParaRPr lang="en-US" sz="1250" dirty="0"/>
          </a:p>
        </p:txBody>
      </p:sp>
      <p:sp>
        <p:nvSpPr>
          <p:cNvPr id="11" name="Shape 7"/>
          <p:cNvSpPr/>
          <p:nvPr/>
        </p:nvSpPr>
        <p:spPr>
          <a:xfrm>
            <a:off x="548640" y="1691640"/>
            <a:ext cx="3550920" cy="566928"/>
          </a:xfrm>
          <a:prstGeom prst="roundRect">
            <a:avLst>
              <a:gd name="adj" fmla="val 9677"/>
            </a:avLst>
          </a:prstGeom>
          <a:solidFill>
            <a:srgbClr val="2E2D2C"/>
          </a:solidFill>
          <a:ln/>
        </p:spPr>
      </p:sp>
      <p:sp>
        <p:nvSpPr>
          <p:cNvPr id="12" name="Shape 8"/>
          <p:cNvSpPr/>
          <p:nvPr/>
        </p:nvSpPr>
        <p:spPr>
          <a:xfrm>
            <a:off x="658368" y="1801368"/>
            <a:ext cx="347472" cy="347472"/>
          </a:xfrm>
          <a:prstGeom prst="ellipse">
            <a:avLst/>
          </a:prstGeom>
          <a:solidFill>
            <a:srgbClr val="EB3A16"/>
          </a:solidFill>
          <a:ln/>
        </p:spPr>
      </p:sp>
      <p:sp>
        <p:nvSpPr>
          <p:cNvPr id="13" name="Text 9"/>
          <p:cNvSpPr/>
          <p:nvPr/>
        </p:nvSpPr>
        <p:spPr>
          <a:xfrm>
            <a:off x="658368" y="1801368"/>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Barlow Semi Condensed" pitchFamily="34" charset="0"/>
                <a:ea typeface="Barlow Semi Condensed" pitchFamily="34" charset="-122"/>
                <a:cs typeface="Barlow Semi Condensed" pitchFamily="34" charset="-120"/>
              </a:rPr>
              <a:t>I</a:t>
            </a:r>
            <a:endParaRPr lang="en-US" sz="1200" dirty="0"/>
          </a:p>
        </p:txBody>
      </p:sp>
      <p:sp>
        <p:nvSpPr>
          <p:cNvPr id="14" name="Text 10"/>
          <p:cNvSpPr/>
          <p:nvPr/>
        </p:nvSpPr>
        <p:spPr>
          <a:xfrm>
            <a:off x="1078992" y="1691640"/>
            <a:ext cx="2910840" cy="566928"/>
          </a:xfrm>
          <a:prstGeom prst="rect">
            <a:avLst/>
          </a:prstGeom>
          <a:noFill/>
          <a:ln/>
        </p:spPr>
        <p:txBody>
          <a:bodyPr wrap="square" lIns="0" tIns="0" rIns="0" bIns="0" rtlCol="0" anchor="ctr"/>
          <a:lstStyle/>
          <a:p>
            <a:pPr marL="0" indent="0">
              <a:lnSpc>
                <a:spcPct val="98000"/>
              </a:lnSpc>
              <a:buNone/>
            </a:pPr>
            <a:r>
              <a:rPr lang="en-US" sz="1030" b="1" dirty="0">
                <a:solidFill>
                  <a:srgbClr val="FFFFFF"/>
                </a:solidFill>
                <a:latin typeface="Barlow Semi Condensed" pitchFamily="34" charset="0"/>
                <a:ea typeface="Barlow Semi Condensed" pitchFamily="34" charset="-122"/>
                <a:cs typeface="Barlow Semi Condensed" pitchFamily="34" charset="-120"/>
              </a:rPr>
              <a:t>Lo que se produce institucionalmente</a:t>
            </a:r>
            <a:endParaRPr lang="en-US" sz="1030" dirty="0"/>
          </a:p>
        </p:txBody>
      </p:sp>
      <p:sp>
        <p:nvSpPr>
          <p:cNvPr id="15" name="Shape 11"/>
          <p:cNvSpPr/>
          <p:nvPr/>
        </p:nvSpPr>
        <p:spPr>
          <a:xfrm>
            <a:off x="548640" y="2386584"/>
            <a:ext cx="3550920" cy="1115568"/>
          </a:xfrm>
          <a:prstGeom prst="roundRect">
            <a:avLst>
              <a:gd name="adj" fmla="val 4918"/>
            </a:avLst>
          </a:prstGeom>
          <a:solidFill>
            <a:srgbClr val="F3F1EC"/>
          </a:solidFill>
          <a:ln/>
        </p:spPr>
      </p:sp>
      <p:sp>
        <p:nvSpPr>
          <p:cNvPr id="16" name="Text 12"/>
          <p:cNvSpPr/>
          <p:nvPr/>
        </p:nvSpPr>
        <p:spPr>
          <a:xfrm>
            <a:off x="694944" y="2478024"/>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1</a:t>
            </a:r>
            <a:endParaRPr lang="en-US" sz="1000" dirty="0"/>
          </a:p>
        </p:txBody>
      </p:sp>
      <p:sp>
        <p:nvSpPr>
          <p:cNvPr id="17" name="Text 13"/>
          <p:cNvSpPr/>
          <p:nvPr/>
        </p:nvSpPr>
        <p:spPr>
          <a:xfrm>
            <a:off x="694944" y="2715768"/>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Institucionalización y planificación curricular transversal</a:t>
            </a:r>
            <a:endParaRPr lang="en-US" sz="1150" dirty="0"/>
          </a:p>
        </p:txBody>
      </p:sp>
      <p:sp>
        <p:nvSpPr>
          <p:cNvPr id="18" name="Shape 14"/>
          <p:cNvSpPr/>
          <p:nvPr/>
        </p:nvSpPr>
        <p:spPr>
          <a:xfrm>
            <a:off x="548640" y="3630168"/>
            <a:ext cx="3550920" cy="1115568"/>
          </a:xfrm>
          <a:prstGeom prst="roundRect">
            <a:avLst>
              <a:gd name="adj" fmla="val 4918"/>
            </a:avLst>
          </a:prstGeom>
          <a:solidFill>
            <a:srgbClr val="F3F1EC"/>
          </a:solidFill>
          <a:ln/>
        </p:spPr>
      </p:sp>
      <p:sp>
        <p:nvSpPr>
          <p:cNvPr id="19" name="Text 15"/>
          <p:cNvSpPr/>
          <p:nvPr/>
        </p:nvSpPr>
        <p:spPr>
          <a:xfrm>
            <a:off x="694944" y="3721608"/>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2</a:t>
            </a:r>
            <a:endParaRPr lang="en-US" sz="1000" dirty="0"/>
          </a:p>
        </p:txBody>
      </p:sp>
      <p:sp>
        <p:nvSpPr>
          <p:cNvPr id="20" name="Text 16"/>
          <p:cNvSpPr/>
          <p:nvPr/>
        </p:nvSpPr>
        <p:spPr>
          <a:xfrm>
            <a:off x="694944" y="3959352"/>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Producción, circulación y uso de materiales didácticos</a:t>
            </a:r>
            <a:endParaRPr lang="en-US" sz="1150" dirty="0"/>
          </a:p>
        </p:txBody>
      </p:sp>
      <p:sp>
        <p:nvSpPr>
          <p:cNvPr id="21" name="Shape 17"/>
          <p:cNvSpPr/>
          <p:nvPr/>
        </p:nvSpPr>
        <p:spPr>
          <a:xfrm>
            <a:off x="4328160" y="1691640"/>
            <a:ext cx="3550920" cy="566928"/>
          </a:xfrm>
          <a:prstGeom prst="roundRect">
            <a:avLst>
              <a:gd name="adj" fmla="val 9677"/>
            </a:avLst>
          </a:prstGeom>
          <a:solidFill>
            <a:srgbClr val="2E2D2C"/>
          </a:solidFill>
          <a:ln/>
        </p:spPr>
      </p:sp>
      <p:sp>
        <p:nvSpPr>
          <p:cNvPr id="22" name="Shape 18"/>
          <p:cNvSpPr/>
          <p:nvPr/>
        </p:nvSpPr>
        <p:spPr>
          <a:xfrm>
            <a:off x="4437888" y="1801368"/>
            <a:ext cx="347472" cy="347472"/>
          </a:xfrm>
          <a:prstGeom prst="ellipse">
            <a:avLst/>
          </a:prstGeom>
          <a:solidFill>
            <a:srgbClr val="EB3A16"/>
          </a:solidFill>
          <a:ln/>
        </p:spPr>
      </p:sp>
      <p:sp>
        <p:nvSpPr>
          <p:cNvPr id="23" name="Text 19"/>
          <p:cNvSpPr/>
          <p:nvPr/>
        </p:nvSpPr>
        <p:spPr>
          <a:xfrm>
            <a:off x="4437888" y="1801368"/>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Barlow Semi Condensed" pitchFamily="34" charset="0"/>
                <a:ea typeface="Barlow Semi Condensed" pitchFamily="34" charset="-122"/>
                <a:cs typeface="Barlow Semi Condensed" pitchFamily="34" charset="-120"/>
              </a:rPr>
              <a:t>II</a:t>
            </a:r>
            <a:endParaRPr lang="en-US" sz="1200" dirty="0"/>
          </a:p>
        </p:txBody>
      </p:sp>
      <p:sp>
        <p:nvSpPr>
          <p:cNvPr id="24" name="Text 20"/>
          <p:cNvSpPr/>
          <p:nvPr/>
        </p:nvSpPr>
        <p:spPr>
          <a:xfrm>
            <a:off x="4858512" y="1691640"/>
            <a:ext cx="2910840" cy="566928"/>
          </a:xfrm>
          <a:prstGeom prst="rect">
            <a:avLst/>
          </a:prstGeom>
          <a:noFill/>
          <a:ln/>
        </p:spPr>
        <p:txBody>
          <a:bodyPr wrap="square" lIns="0" tIns="0" rIns="0" bIns="0" rtlCol="0" anchor="ctr"/>
          <a:lstStyle/>
          <a:p>
            <a:pPr marL="0" indent="0">
              <a:lnSpc>
                <a:spcPct val="98000"/>
              </a:lnSpc>
              <a:buNone/>
            </a:pPr>
            <a:r>
              <a:rPr lang="en-US" sz="1030" b="1" dirty="0">
                <a:solidFill>
                  <a:srgbClr val="FFFFFF"/>
                </a:solidFill>
                <a:latin typeface="Barlow Semi Condensed" pitchFamily="34" charset="0"/>
                <a:ea typeface="Barlow Semi Condensed" pitchFamily="34" charset="-122"/>
                <a:cs typeface="Barlow Semi Condensed" pitchFamily="34" charset="-120"/>
              </a:rPr>
              <a:t>Evidencias de la formación docente continua</a:t>
            </a:r>
            <a:endParaRPr lang="en-US" sz="1030" dirty="0"/>
          </a:p>
        </p:txBody>
      </p:sp>
      <p:sp>
        <p:nvSpPr>
          <p:cNvPr id="25" name="Shape 21"/>
          <p:cNvSpPr/>
          <p:nvPr/>
        </p:nvSpPr>
        <p:spPr>
          <a:xfrm>
            <a:off x="4328160" y="2386584"/>
            <a:ext cx="3550920" cy="1115568"/>
          </a:xfrm>
          <a:prstGeom prst="roundRect">
            <a:avLst>
              <a:gd name="adj" fmla="val 4918"/>
            </a:avLst>
          </a:prstGeom>
          <a:solidFill>
            <a:srgbClr val="F3F1EC"/>
          </a:solidFill>
          <a:ln/>
        </p:spPr>
      </p:sp>
      <p:sp>
        <p:nvSpPr>
          <p:cNvPr id="26" name="Text 22"/>
          <p:cNvSpPr/>
          <p:nvPr/>
        </p:nvSpPr>
        <p:spPr>
          <a:xfrm>
            <a:off x="4474464" y="2478024"/>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3</a:t>
            </a:r>
            <a:endParaRPr lang="en-US" sz="1000" dirty="0"/>
          </a:p>
        </p:txBody>
      </p:sp>
      <p:sp>
        <p:nvSpPr>
          <p:cNvPr id="27" name="Text 23"/>
          <p:cNvSpPr/>
          <p:nvPr/>
        </p:nvSpPr>
        <p:spPr>
          <a:xfrm>
            <a:off x="4474464" y="2715768"/>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Formación situada: dispositivos, memorias y aprendizajes logrados</a:t>
            </a:r>
            <a:endParaRPr lang="en-US" sz="1150" dirty="0"/>
          </a:p>
        </p:txBody>
      </p:sp>
      <p:sp>
        <p:nvSpPr>
          <p:cNvPr id="28" name="Shape 24"/>
          <p:cNvSpPr/>
          <p:nvPr/>
        </p:nvSpPr>
        <p:spPr>
          <a:xfrm>
            <a:off x="4328160" y="3630168"/>
            <a:ext cx="3550920" cy="1115568"/>
          </a:xfrm>
          <a:prstGeom prst="roundRect">
            <a:avLst>
              <a:gd name="adj" fmla="val 4918"/>
            </a:avLst>
          </a:prstGeom>
          <a:solidFill>
            <a:srgbClr val="F3F1EC"/>
          </a:solidFill>
          <a:ln/>
        </p:spPr>
      </p:sp>
      <p:sp>
        <p:nvSpPr>
          <p:cNvPr id="29" name="Text 25"/>
          <p:cNvSpPr/>
          <p:nvPr/>
        </p:nvSpPr>
        <p:spPr>
          <a:xfrm>
            <a:off x="4474464" y="3721608"/>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4</a:t>
            </a:r>
            <a:endParaRPr lang="en-US" sz="1000" dirty="0"/>
          </a:p>
        </p:txBody>
      </p:sp>
      <p:sp>
        <p:nvSpPr>
          <p:cNvPr id="30" name="Text 26"/>
          <p:cNvSpPr/>
          <p:nvPr/>
        </p:nvSpPr>
        <p:spPr>
          <a:xfrm>
            <a:off x="4474464" y="3959352"/>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Evaluación formativa y retroalimentación como evidencia de proceso</a:t>
            </a:r>
            <a:endParaRPr lang="en-US" sz="1150" dirty="0"/>
          </a:p>
        </p:txBody>
      </p:sp>
      <p:sp>
        <p:nvSpPr>
          <p:cNvPr id="31" name="Shape 27"/>
          <p:cNvSpPr/>
          <p:nvPr/>
        </p:nvSpPr>
        <p:spPr>
          <a:xfrm>
            <a:off x="8107680" y="1691640"/>
            <a:ext cx="3550920" cy="566928"/>
          </a:xfrm>
          <a:prstGeom prst="roundRect">
            <a:avLst>
              <a:gd name="adj" fmla="val 9677"/>
            </a:avLst>
          </a:prstGeom>
          <a:solidFill>
            <a:srgbClr val="2E2D2C"/>
          </a:solidFill>
          <a:ln/>
        </p:spPr>
      </p:sp>
      <p:sp>
        <p:nvSpPr>
          <p:cNvPr id="32" name="Shape 28"/>
          <p:cNvSpPr/>
          <p:nvPr/>
        </p:nvSpPr>
        <p:spPr>
          <a:xfrm>
            <a:off x="8217408" y="1801368"/>
            <a:ext cx="347472" cy="347472"/>
          </a:xfrm>
          <a:prstGeom prst="ellipse">
            <a:avLst/>
          </a:prstGeom>
          <a:solidFill>
            <a:srgbClr val="EB3A16"/>
          </a:solidFill>
          <a:ln/>
        </p:spPr>
      </p:sp>
      <p:sp>
        <p:nvSpPr>
          <p:cNvPr id="33" name="Text 29"/>
          <p:cNvSpPr/>
          <p:nvPr/>
        </p:nvSpPr>
        <p:spPr>
          <a:xfrm>
            <a:off x="8217408" y="1801368"/>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Barlow Semi Condensed" pitchFamily="34" charset="0"/>
                <a:ea typeface="Barlow Semi Condensed" pitchFamily="34" charset="-122"/>
                <a:cs typeface="Barlow Semi Condensed" pitchFamily="34" charset="-120"/>
              </a:rPr>
              <a:t>III</a:t>
            </a:r>
            <a:endParaRPr lang="en-US" sz="1200" dirty="0"/>
          </a:p>
        </p:txBody>
      </p:sp>
      <p:sp>
        <p:nvSpPr>
          <p:cNvPr id="34" name="Text 30"/>
          <p:cNvSpPr/>
          <p:nvPr/>
        </p:nvSpPr>
        <p:spPr>
          <a:xfrm>
            <a:off x="8638032" y="1691640"/>
            <a:ext cx="2910840" cy="566928"/>
          </a:xfrm>
          <a:prstGeom prst="rect">
            <a:avLst/>
          </a:prstGeom>
          <a:noFill/>
          <a:ln/>
        </p:spPr>
        <p:txBody>
          <a:bodyPr wrap="square" lIns="0" tIns="0" rIns="0" bIns="0" rtlCol="0" anchor="ctr"/>
          <a:lstStyle/>
          <a:p>
            <a:pPr marL="0" indent="0">
              <a:lnSpc>
                <a:spcPct val="98000"/>
              </a:lnSpc>
              <a:buNone/>
            </a:pPr>
            <a:r>
              <a:rPr lang="en-US" sz="1030" b="1" dirty="0">
                <a:solidFill>
                  <a:srgbClr val="FFFFFF"/>
                </a:solidFill>
                <a:latin typeface="Barlow Semi Condensed" pitchFamily="34" charset="0"/>
                <a:ea typeface="Barlow Semi Condensed" pitchFamily="34" charset="-122"/>
                <a:cs typeface="Barlow Semi Condensed" pitchFamily="34" charset="-120"/>
              </a:rPr>
              <a:t>Evidencias sobre los estudiantes en acciones específicas</a:t>
            </a:r>
            <a:endParaRPr lang="en-US" sz="1030" dirty="0"/>
          </a:p>
        </p:txBody>
      </p:sp>
      <p:sp>
        <p:nvSpPr>
          <p:cNvPr id="35" name="Shape 31"/>
          <p:cNvSpPr/>
          <p:nvPr/>
        </p:nvSpPr>
        <p:spPr>
          <a:xfrm>
            <a:off x="8107680" y="2386584"/>
            <a:ext cx="3550920" cy="1115568"/>
          </a:xfrm>
          <a:prstGeom prst="roundRect">
            <a:avLst>
              <a:gd name="adj" fmla="val 4918"/>
            </a:avLst>
          </a:prstGeom>
          <a:solidFill>
            <a:srgbClr val="F3F1EC"/>
          </a:solidFill>
          <a:ln/>
        </p:spPr>
      </p:sp>
      <p:sp>
        <p:nvSpPr>
          <p:cNvPr id="36" name="Text 32"/>
          <p:cNvSpPr/>
          <p:nvPr/>
        </p:nvSpPr>
        <p:spPr>
          <a:xfrm>
            <a:off x="8253984" y="2478024"/>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5</a:t>
            </a:r>
            <a:endParaRPr lang="en-US" sz="1000" dirty="0"/>
          </a:p>
        </p:txBody>
      </p:sp>
      <p:sp>
        <p:nvSpPr>
          <p:cNvPr id="37" name="Text 33"/>
          <p:cNvSpPr/>
          <p:nvPr/>
        </p:nvSpPr>
        <p:spPr>
          <a:xfrm>
            <a:off x="8253984" y="2715768"/>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Ingreso, curso introductorio y trayectorias de los estudiantes</a:t>
            </a:r>
            <a:endParaRPr lang="en-US" sz="1150" dirty="0"/>
          </a:p>
        </p:txBody>
      </p:sp>
      <p:sp>
        <p:nvSpPr>
          <p:cNvPr id="38" name="Shape 34"/>
          <p:cNvSpPr/>
          <p:nvPr/>
        </p:nvSpPr>
        <p:spPr>
          <a:xfrm>
            <a:off x="8107680" y="3630168"/>
            <a:ext cx="3550920" cy="1115568"/>
          </a:xfrm>
          <a:prstGeom prst="roundRect">
            <a:avLst>
              <a:gd name="adj" fmla="val 4918"/>
            </a:avLst>
          </a:prstGeom>
          <a:solidFill>
            <a:srgbClr val="F3F1EC"/>
          </a:solidFill>
          <a:ln/>
        </p:spPr>
      </p:sp>
      <p:sp>
        <p:nvSpPr>
          <p:cNvPr id="39" name="Text 35"/>
          <p:cNvSpPr/>
          <p:nvPr/>
        </p:nvSpPr>
        <p:spPr>
          <a:xfrm>
            <a:off x="8253984" y="3721608"/>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6</a:t>
            </a:r>
            <a:endParaRPr lang="en-US" sz="1000" dirty="0"/>
          </a:p>
        </p:txBody>
      </p:sp>
      <p:sp>
        <p:nvSpPr>
          <p:cNvPr id="40" name="Text 36"/>
          <p:cNvSpPr/>
          <p:nvPr/>
        </p:nvSpPr>
        <p:spPr>
          <a:xfrm>
            <a:off x="8253984" y="3959352"/>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Diagnóstico jurisdiccional de comprensión lectora y producción escrita</a:t>
            </a:r>
            <a:endParaRPr lang="en-US" sz="1150" dirty="0"/>
          </a:p>
        </p:txBody>
      </p:sp>
      <p:sp>
        <p:nvSpPr>
          <p:cNvPr id="41" name="Shape 37"/>
          <p:cNvSpPr/>
          <p:nvPr/>
        </p:nvSpPr>
        <p:spPr>
          <a:xfrm>
            <a:off x="8107680" y="4873752"/>
            <a:ext cx="3550920" cy="1115568"/>
          </a:xfrm>
          <a:prstGeom prst="roundRect">
            <a:avLst>
              <a:gd name="adj" fmla="val 4918"/>
            </a:avLst>
          </a:prstGeom>
          <a:solidFill>
            <a:srgbClr val="F3F1EC"/>
          </a:solidFill>
          <a:ln/>
        </p:spPr>
      </p:sp>
      <p:sp>
        <p:nvSpPr>
          <p:cNvPr id="42" name="Text 38"/>
          <p:cNvSpPr/>
          <p:nvPr/>
        </p:nvSpPr>
        <p:spPr>
          <a:xfrm>
            <a:off x="8253984" y="4965192"/>
            <a:ext cx="3258312" cy="219456"/>
          </a:xfrm>
          <a:prstGeom prst="rect">
            <a:avLst/>
          </a:prstGeom>
          <a:noFill/>
          <a:ln/>
        </p:spPr>
        <p:txBody>
          <a:bodyPr wrap="square" lIns="0" tIns="0" rIns="0" bIns="0" rtlCol="0" anchor="ctr"/>
          <a:lstStyle/>
          <a:p>
            <a:pPr marL="0" indent="0">
              <a:buNone/>
            </a:pPr>
            <a:r>
              <a:rPr lang="en-US" sz="1000" b="1" kern="0" spc="50" dirty="0">
                <a:solidFill>
                  <a:srgbClr val="C22F0F"/>
                </a:solidFill>
                <a:latin typeface="Barlow Semi Condensed" pitchFamily="34" charset="0"/>
                <a:ea typeface="Barlow Semi Condensed" pitchFamily="34" charset="-122"/>
                <a:cs typeface="Barlow Semi Condensed" pitchFamily="34" charset="-120"/>
              </a:rPr>
              <a:t>EJE 7</a:t>
            </a:r>
            <a:endParaRPr lang="en-US" sz="1000" dirty="0"/>
          </a:p>
        </p:txBody>
      </p:sp>
      <p:sp>
        <p:nvSpPr>
          <p:cNvPr id="43" name="Text 39"/>
          <p:cNvSpPr/>
          <p:nvPr/>
        </p:nvSpPr>
        <p:spPr>
          <a:xfrm>
            <a:off x="8253984" y="5202936"/>
            <a:ext cx="3258312" cy="694944"/>
          </a:xfrm>
          <a:prstGeom prst="rect">
            <a:avLst/>
          </a:prstGeom>
          <a:noFill/>
          <a:ln/>
        </p:spPr>
        <p:txBody>
          <a:bodyPr wrap="square" lIns="0" tIns="0" rIns="0" bIns="0" rtlCol="0" anchor="t"/>
          <a:lstStyle/>
          <a:p>
            <a:pPr marL="0" indent="0">
              <a:lnSpc>
                <a:spcPct val="108000"/>
              </a:lnSpc>
              <a:buNone/>
            </a:pPr>
            <a:r>
              <a:rPr lang="en-US" sz="1150" dirty="0">
                <a:solidFill>
                  <a:srgbClr val="3A3532"/>
                </a:solidFill>
                <a:latin typeface="Barlow Semi Condensed" pitchFamily="34" charset="0"/>
                <a:ea typeface="Barlow Semi Condensed" pitchFamily="34" charset="-122"/>
                <a:cs typeface="Barlow Semi Condensed" pitchFamily="34" charset="-120"/>
              </a:rPr>
              <a:t>Fomento de la lectura y construcción de la voz autoral</a:t>
            </a:r>
            <a:endParaRPr lang="en-US" sz="1150" dirty="0"/>
          </a:p>
        </p:txBody>
      </p:sp>
      <p:sp>
        <p:nvSpPr>
          <p:cNvPr id="44" name="Text 40"/>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45" name="Text 41"/>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G · FOMENTO DE LA LECTURA ACADÉMICA</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Fomento de la lectura académica</a:t>
            </a:r>
            <a:endParaRPr lang="en-US" sz="3000" dirty="0"/>
          </a:p>
        </p:txBody>
      </p:sp>
      <p:sp>
        <p:nvSpPr>
          <p:cNvPr id="10" name="Text 6"/>
          <p:cNvSpPr/>
          <p:nvPr/>
        </p:nvSpPr>
        <p:spPr>
          <a:xfrm>
            <a:off x="548640" y="1298448"/>
            <a:ext cx="10789920" cy="292608"/>
          </a:xfrm>
          <a:prstGeom prst="rect">
            <a:avLst/>
          </a:prstGeom>
          <a:noFill/>
          <a:ln/>
        </p:spPr>
        <p:txBody>
          <a:bodyPr wrap="square" lIns="0" tIns="0" rIns="0" bIns="0" rtlCol="0" anchor="ctr"/>
          <a:lstStyle/>
          <a:p>
            <a:pPr marL="0" indent="0">
              <a:buNone/>
            </a:pPr>
            <a:r>
              <a:rPr lang="en-US" sz="1250" i="1" dirty="0">
                <a:solidFill>
                  <a:srgbClr val="6E6862"/>
                </a:solidFill>
                <a:latin typeface="Barlow Semi Condensed" pitchFamily="34" charset="0"/>
                <a:ea typeface="Barlow Semi Condensed" pitchFamily="34" charset="-122"/>
                <a:cs typeface="Barlow Semi Condensed" pitchFamily="34" charset="-120"/>
              </a:rPr>
              <a:t>Diagnóstico, sistematización y articulación con Modo Lectura (INFoD 2026)</a:t>
            </a:r>
            <a:endParaRPr lang="en-US" sz="1250" dirty="0"/>
          </a:p>
        </p:txBody>
      </p:sp>
      <p:sp>
        <p:nvSpPr>
          <p:cNvPr id="11" name="Shape 7"/>
          <p:cNvSpPr/>
          <p:nvPr/>
        </p:nvSpPr>
        <p:spPr>
          <a:xfrm>
            <a:off x="548640" y="1755648"/>
            <a:ext cx="5385816" cy="2167128"/>
          </a:xfrm>
          <a:prstGeom prst="roundRect">
            <a:avLst>
              <a:gd name="adj" fmla="val 3376"/>
            </a:avLst>
          </a:prstGeom>
          <a:solidFill>
            <a:srgbClr val="F3F1EC"/>
          </a:solidFill>
          <a:ln/>
        </p:spPr>
      </p:sp>
      <p:sp>
        <p:nvSpPr>
          <p:cNvPr id="12" name="Shape 8"/>
          <p:cNvSpPr/>
          <p:nvPr/>
        </p:nvSpPr>
        <p:spPr>
          <a:xfrm>
            <a:off x="548640" y="1755648"/>
            <a:ext cx="64008" cy="2167128"/>
          </a:xfrm>
          <a:prstGeom prst="rect">
            <a:avLst/>
          </a:prstGeom>
          <a:solidFill>
            <a:srgbClr val="EB3A16"/>
          </a:solidFill>
          <a:ln/>
        </p:spPr>
      </p:sp>
      <p:sp>
        <p:nvSpPr>
          <p:cNvPr id="13" name="Shape 9"/>
          <p:cNvSpPr/>
          <p:nvPr/>
        </p:nvSpPr>
        <p:spPr>
          <a:xfrm>
            <a:off x="841248" y="2011680"/>
            <a:ext cx="512064" cy="512064"/>
          </a:xfrm>
          <a:prstGeom prst="ellipse">
            <a:avLst/>
          </a:prstGeom>
          <a:solidFill>
            <a:srgbClr val="EB3A16"/>
          </a:solidFill>
          <a:ln/>
        </p:spPr>
      </p:sp>
      <p:pic>
        <p:nvPicPr>
          <p:cNvPr id="14" name="Image 2" descr="icons/bullhorn_FFFFFF.png"/>
          <p:cNvPicPr>
            <a:picLocks noChangeAspect="1"/>
          </p:cNvPicPr>
          <p:nvPr/>
        </p:nvPicPr>
        <p:blipFill>
          <a:blip r:embed="rId5"/>
          <a:stretch>
            <a:fillRect/>
          </a:stretch>
        </p:blipFill>
        <p:spPr>
          <a:xfrm>
            <a:off x="907816" y="2078248"/>
            <a:ext cx="378927" cy="378927"/>
          </a:xfrm>
          <a:prstGeom prst="rect">
            <a:avLst/>
          </a:prstGeom>
        </p:spPr>
      </p:pic>
      <p:sp>
        <p:nvSpPr>
          <p:cNvPr id="15" name="Text 10"/>
          <p:cNvSpPr/>
          <p:nvPr/>
        </p:nvSpPr>
        <p:spPr>
          <a:xfrm>
            <a:off x="1463040" y="1938528"/>
            <a:ext cx="4197096" cy="594360"/>
          </a:xfrm>
          <a:prstGeom prst="rect">
            <a:avLst/>
          </a:prstGeom>
          <a:noFill/>
          <a:ln/>
        </p:spPr>
        <p:txBody>
          <a:bodyPr wrap="square" lIns="0" tIns="0" rIns="0" bIns="0" rtlCol="0" anchor="ctr"/>
          <a:lstStyle/>
          <a:p>
            <a:pPr marL="0" indent="0">
              <a:lnSpc>
                <a:spcPct val="100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Articulación con Modo Lectura</a:t>
            </a:r>
            <a:endParaRPr lang="en-US" sz="1550" dirty="0"/>
          </a:p>
        </p:txBody>
      </p:sp>
      <p:sp>
        <p:nvSpPr>
          <p:cNvPr id="16" name="Text 11"/>
          <p:cNvSpPr/>
          <p:nvPr/>
        </p:nvSpPr>
        <p:spPr>
          <a:xfrm>
            <a:off x="841248" y="2624328"/>
            <a:ext cx="4818888" cy="1143000"/>
          </a:xfrm>
          <a:prstGeom prst="rect">
            <a:avLst/>
          </a:prstGeom>
          <a:noFill/>
          <a:ln/>
        </p:spPr>
        <p:txBody>
          <a:bodyPr wrap="square" lIns="0" tIns="0" rIns="0" bIns="0" rtlCol="0" anchor="t"/>
          <a:lstStyle/>
          <a:p>
            <a:pPr marL="0" indent="0">
              <a:lnSpc>
                <a:spcPct val="112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Se articula con el lineamiento nacional Fomento de la Lectura (Modo Lectura, INFoD 2026), para democratizar el acceso a las culturas discursivas de cada disciplina, con incorporación progresiva y situada a nivel provincial.</a:t>
            </a:r>
            <a:endParaRPr lang="en-US" sz="1250" dirty="0"/>
          </a:p>
        </p:txBody>
      </p:sp>
      <p:sp>
        <p:nvSpPr>
          <p:cNvPr id="17" name="Shape 12"/>
          <p:cNvSpPr/>
          <p:nvPr/>
        </p:nvSpPr>
        <p:spPr>
          <a:xfrm>
            <a:off x="6254496" y="1755648"/>
            <a:ext cx="5385816" cy="2167128"/>
          </a:xfrm>
          <a:prstGeom prst="roundRect">
            <a:avLst>
              <a:gd name="adj" fmla="val 3376"/>
            </a:avLst>
          </a:prstGeom>
          <a:solidFill>
            <a:srgbClr val="F3F1EC"/>
          </a:solidFill>
          <a:ln/>
        </p:spPr>
      </p:sp>
      <p:sp>
        <p:nvSpPr>
          <p:cNvPr id="18" name="Shape 13"/>
          <p:cNvSpPr/>
          <p:nvPr/>
        </p:nvSpPr>
        <p:spPr>
          <a:xfrm>
            <a:off x="6254496" y="1755648"/>
            <a:ext cx="64008" cy="2167128"/>
          </a:xfrm>
          <a:prstGeom prst="rect">
            <a:avLst/>
          </a:prstGeom>
          <a:solidFill>
            <a:srgbClr val="2E2D2C"/>
          </a:solidFill>
          <a:ln/>
        </p:spPr>
      </p:sp>
      <p:sp>
        <p:nvSpPr>
          <p:cNvPr id="19" name="Shape 14"/>
          <p:cNvSpPr/>
          <p:nvPr/>
        </p:nvSpPr>
        <p:spPr>
          <a:xfrm>
            <a:off x="6547104" y="2011680"/>
            <a:ext cx="512064" cy="512064"/>
          </a:xfrm>
          <a:prstGeom prst="ellipse">
            <a:avLst/>
          </a:prstGeom>
          <a:solidFill>
            <a:srgbClr val="2E2D2C"/>
          </a:solidFill>
          <a:ln/>
        </p:spPr>
      </p:sp>
      <p:pic>
        <p:nvPicPr>
          <p:cNvPr id="20" name="Image 3" descr="icons/eye_FFFFFF.png"/>
          <p:cNvPicPr>
            <a:picLocks noChangeAspect="1"/>
          </p:cNvPicPr>
          <p:nvPr/>
        </p:nvPicPr>
        <p:blipFill>
          <a:blip r:embed="rId6"/>
          <a:stretch>
            <a:fillRect/>
          </a:stretch>
        </p:blipFill>
        <p:spPr>
          <a:xfrm>
            <a:off x="6613672" y="2078248"/>
            <a:ext cx="378927" cy="378927"/>
          </a:xfrm>
          <a:prstGeom prst="rect">
            <a:avLst/>
          </a:prstGeom>
        </p:spPr>
      </p:pic>
      <p:sp>
        <p:nvSpPr>
          <p:cNvPr id="21" name="Text 15"/>
          <p:cNvSpPr/>
          <p:nvPr/>
        </p:nvSpPr>
        <p:spPr>
          <a:xfrm>
            <a:off x="7168896" y="1938528"/>
            <a:ext cx="4197096" cy="594360"/>
          </a:xfrm>
          <a:prstGeom prst="rect">
            <a:avLst/>
          </a:prstGeom>
          <a:noFill/>
          <a:ln/>
        </p:spPr>
        <p:txBody>
          <a:bodyPr wrap="square" lIns="0" tIns="0" rIns="0" bIns="0" rtlCol="0" anchor="ctr"/>
          <a:lstStyle/>
          <a:p>
            <a:pPr marL="0" indent="0">
              <a:lnSpc>
                <a:spcPct val="100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Dimensión diagnóstica: hábitos lectores</a:t>
            </a:r>
            <a:endParaRPr lang="en-US" sz="1550" dirty="0"/>
          </a:p>
        </p:txBody>
      </p:sp>
      <p:sp>
        <p:nvSpPr>
          <p:cNvPr id="22" name="Text 16"/>
          <p:cNvSpPr/>
          <p:nvPr/>
        </p:nvSpPr>
        <p:spPr>
          <a:xfrm>
            <a:off x="6547104" y="2624328"/>
            <a:ext cx="4818888" cy="1143000"/>
          </a:xfrm>
          <a:prstGeom prst="rect">
            <a:avLst/>
          </a:prstGeom>
          <a:noFill/>
          <a:ln/>
        </p:spPr>
        <p:txBody>
          <a:bodyPr wrap="square" lIns="0" tIns="0" rIns="0" bIns="0" rtlCol="0" anchor="t"/>
          <a:lstStyle/>
          <a:p>
            <a:pPr marL="0" indent="0">
              <a:lnSpc>
                <a:spcPct val="112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Relevamiento situado y anónimo a estudiantes y docentes de los institutos, para mapear lecturas, motivaciones, frecuencia y nudos críticos frente a los textos académicos.</a:t>
            </a:r>
            <a:endParaRPr lang="en-US" sz="1250" dirty="0"/>
          </a:p>
        </p:txBody>
      </p:sp>
      <p:sp>
        <p:nvSpPr>
          <p:cNvPr id="23" name="Shape 17"/>
          <p:cNvSpPr/>
          <p:nvPr/>
        </p:nvSpPr>
        <p:spPr>
          <a:xfrm>
            <a:off x="548640" y="4160520"/>
            <a:ext cx="5385816" cy="2167128"/>
          </a:xfrm>
          <a:prstGeom prst="roundRect">
            <a:avLst>
              <a:gd name="adj" fmla="val 3376"/>
            </a:avLst>
          </a:prstGeom>
          <a:solidFill>
            <a:srgbClr val="F3F1EC"/>
          </a:solidFill>
          <a:ln/>
        </p:spPr>
      </p:sp>
      <p:sp>
        <p:nvSpPr>
          <p:cNvPr id="24" name="Shape 18"/>
          <p:cNvSpPr/>
          <p:nvPr/>
        </p:nvSpPr>
        <p:spPr>
          <a:xfrm>
            <a:off x="548640" y="4160520"/>
            <a:ext cx="64008" cy="2167128"/>
          </a:xfrm>
          <a:prstGeom prst="rect">
            <a:avLst/>
          </a:prstGeom>
          <a:solidFill>
            <a:srgbClr val="719C29"/>
          </a:solidFill>
          <a:ln/>
        </p:spPr>
      </p:sp>
      <p:sp>
        <p:nvSpPr>
          <p:cNvPr id="25" name="Shape 19"/>
          <p:cNvSpPr/>
          <p:nvPr/>
        </p:nvSpPr>
        <p:spPr>
          <a:xfrm>
            <a:off x="841248" y="4416552"/>
            <a:ext cx="512064" cy="512064"/>
          </a:xfrm>
          <a:prstGeom prst="ellipse">
            <a:avLst/>
          </a:prstGeom>
          <a:solidFill>
            <a:srgbClr val="719C29"/>
          </a:solidFill>
          <a:ln/>
        </p:spPr>
      </p:sp>
      <p:pic>
        <p:nvPicPr>
          <p:cNvPr id="26" name="Image 4" descr="icons/exchange_FFFFFF.png"/>
          <p:cNvPicPr>
            <a:picLocks noChangeAspect="1"/>
          </p:cNvPicPr>
          <p:nvPr/>
        </p:nvPicPr>
        <p:blipFill>
          <a:blip r:embed="rId7"/>
          <a:stretch>
            <a:fillRect/>
          </a:stretch>
        </p:blipFill>
        <p:spPr>
          <a:xfrm>
            <a:off x="907816" y="4483120"/>
            <a:ext cx="378927" cy="378927"/>
          </a:xfrm>
          <a:prstGeom prst="rect">
            <a:avLst/>
          </a:prstGeom>
        </p:spPr>
      </p:pic>
      <p:sp>
        <p:nvSpPr>
          <p:cNvPr id="27" name="Text 20"/>
          <p:cNvSpPr/>
          <p:nvPr/>
        </p:nvSpPr>
        <p:spPr>
          <a:xfrm>
            <a:off x="1463040" y="4343400"/>
            <a:ext cx="4197096" cy="594360"/>
          </a:xfrm>
          <a:prstGeom prst="rect">
            <a:avLst/>
          </a:prstGeom>
          <a:noFill/>
          <a:ln/>
        </p:spPr>
        <p:txBody>
          <a:bodyPr wrap="square" lIns="0" tIns="0" rIns="0" bIns="0" rtlCol="0" anchor="ctr"/>
          <a:lstStyle/>
          <a:p>
            <a:pPr marL="0" indent="0">
              <a:lnSpc>
                <a:spcPct val="100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Dimensión experiencial: relevamiento y sistematización</a:t>
            </a:r>
            <a:endParaRPr lang="en-US" sz="1550" dirty="0"/>
          </a:p>
        </p:txBody>
      </p:sp>
      <p:sp>
        <p:nvSpPr>
          <p:cNvPr id="28" name="Text 21"/>
          <p:cNvSpPr/>
          <p:nvPr/>
        </p:nvSpPr>
        <p:spPr>
          <a:xfrm>
            <a:off x="841248" y="5029200"/>
            <a:ext cx="4818888" cy="1143000"/>
          </a:xfrm>
          <a:prstGeom prst="rect">
            <a:avLst/>
          </a:prstGeom>
          <a:noFill/>
          <a:ln/>
        </p:spPr>
        <p:txBody>
          <a:bodyPr wrap="square" lIns="0" tIns="0" rIns="0" bIns="0" rtlCol="0" anchor="t"/>
          <a:lstStyle/>
          <a:p>
            <a:pPr marL="0" indent="0">
              <a:lnSpc>
                <a:spcPct val="112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Identificación y mapeo de las prácticas de lectura que ya sostienen los ISFD en sus comunidades; registro, sistematización e intercambio de las prácticas vigentes.</a:t>
            </a:r>
            <a:endParaRPr lang="en-US" sz="1250" dirty="0"/>
          </a:p>
        </p:txBody>
      </p:sp>
      <p:sp>
        <p:nvSpPr>
          <p:cNvPr id="29" name="Shape 22"/>
          <p:cNvSpPr/>
          <p:nvPr/>
        </p:nvSpPr>
        <p:spPr>
          <a:xfrm>
            <a:off x="6254496" y="4160520"/>
            <a:ext cx="5385816" cy="2167128"/>
          </a:xfrm>
          <a:prstGeom prst="roundRect">
            <a:avLst>
              <a:gd name="adj" fmla="val 3376"/>
            </a:avLst>
          </a:prstGeom>
          <a:solidFill>
            <a:srgbClr val="F3F1EC"/>
          </a:solidFill>
          <a:ln/>
        </p:spPr>
      </p:sp>
      <p:sp>
        <p:nvSpPr>
          <p:cNvPr id="30" name="Shape 23"/>
          <p:cNvSpPr/>
          <p:nvPr/>
        </p:nvSpPr>
        <p:spPr>
          <a:xfrm>
            <a:off x="6254496" y="4160520"/>
            <a:ext cx="64008" cy="2167128"/>
          </a:xfrm>
          <a:prstGeom prst="rect">
            <a:avLst/>
          </a:prstGeom>
          <a:solidFill>
            <a:srgbClr val="4A7FC0"/>
          </a:solidFill>
          <a:ln/>
        </p:spPr>
      </p:sp>
      <p:sp>
        <p:nvSpPr>
          <p:cNvPr id="31" name="Shape 24"/>
          <p:cNvSpPr/>
          <p:nvPr/>
        </p:nvSpPr>
        <p:spPr>
          <a:xfrm>
            <a:off x="6547104" y="4416552"/>
            <a:ext cx="512064" cy="512064"/>
          </a:xfrm>
          <a:prstGeom prst="ellipse">
            <a:avLst/>
          </a:prstGeom>
          <a:solidFill>
            <a:srgbClr val="4A7FC0"/>
          </a:solidFill>
          <a:ln/>
        </p:spPr>
      </p:sp>
      <p:pic>
        <p:nvPicPr>
          <p:cNvPr id="32" name="Image 5" descr="icons/feather_FFFFFF.png"/>
          <p:cNvPicPr>
            <a:picLocks noChangeAspect="1"/>
          </p:cNvPicPr>
          <p:nvPr/>
        </p:nvPicPr>
        <p:blipFill>
          <a:blip r:embed="rId8"/>
          <a:stretch>
            <a:fillRect/>
          </a:stretch>
        </p:blipFill>
        <p:spPr>
          <a:xfrm>
            <a:off x="6613672" y="4483120"/>
            <a:ext cx="378927" cy="378927"/>
          </a:xfrm>
          <a:prstGeom prst="rect">
            <a:avLst/>
          </a:prstGeom>
        </p:spPr>
      </p:pic>
      <p:sp>
        <p:nvSpPr>
          <p:cNvPr id="33" name="Text 25"/>
          <p:cNvSpPr/>
          <p:nvPr/>
        </p:nvSpPr>
        <p:spPr>
          <a:xfrm>
            <a:off x="7168896" y="4343400"/>
            <a:ext cx="4197096" cy="594360"/>
          </a:xfrm>
          <a:prstGeom prst="rect">
            <a:avLst/>
          </a:prstGeom>
          <a:noFill/>
          <a:ln/>
        </p:spPr>
        <p:txBody>
          <a:bodyPr wrap="square" lIns="0" tIns="0" rIns="0" bIns="0" rtlCol="0" anchor="ctr"/>
          <a:lstStyle/>
          <a:p>
            <a:pPr marL="0" indent="0">
              <a:lnSpc>
                <a:spcPct val="100000"/>
              </a:lnSpc>
              <a:buNone/>
            </a:pPr>
            <a:r>
              <a:rPr lang="en-US" sz="1550" b="1" dirty="0">
                <a:solidFill>
                  <a:srgbClr val="2E2D2C"/>
                </a:solidFill>
                <a:latin typeface="Barlow Semi Condensed" pitchFamily="34" charset="0"/>
                <a:ea typeface="Barlow Semi Condensed" pitchFamily="34" charset="-122"/>
                <a:cs typeface="Barlow Semi Condensed" pitchFamily="34" charset="-120"/>
              </a:rPr>
              <a:t>El ensayo académico</a:t>
            </a:r>
            <a:endParaRPr lang="en-US" sz="1550" dirty="0"/>
          </a:p>
        </p:txBody>
      </p:sp>
      <p:sp>
        <p:nvSpPr>
          <p:cNvPr id="34" name="Text 26"/>
          <p:cNvSpPr/>
          <p:nvPr/>
        </p:nvSpPr>
        <p:spPr>
          <a:xfrm>
            <a:off x="6547104" y="5029200"/>
            <a:ext cx="4818888" cy="1143000"/>
          </a:xfrm>
          <a:prstGeom prst="rect">
            <a:avLst/>
          </a:prstGeom>
          <a:noFill/>
          <a:ln/>
        </p:spPr>
        <p:txBody>
          <a:bodyPr wrap="square" lIns="0" tIns="0" rIns="0" bIns="0" rtlCol="0" anchor="t"/>
          <a:lstStyle/>
          <a:p>
            <a:pPr marL="0" indent="0">
              <a:lnSpc>
                <a:spcPct val="112000"/>
              </a:lnSpc>
              <a:buNone/>
            </a:pPr>
            <a:r>
              <a:rPr lang="en-US" sz="1250" dirty="0">
                <a:solidFill>
                  <a:srgbClr val="3A3532"/>
                </a:solidFill>
                <a:latin typeface="Barlow Semi Condensed" pitchFamily="34" charset="0"/>
                <a:ea typeface="Barlow Semi Condensed" pitchFamily="34" charset="-122"/>
                <a:cs typeface="Barlow Semi Condensed" pitchFamily="34" charset="-120"/>
              </a:rPr>
              <a:t>Dispositivo central de lectura para que el estudiante procese el contenido disciplinar del Campo de Formación Específica desde su propia voz, con formatos actuales de difusión comunitaria (podcast, campañas gráficas, entre otros).</a:t>
            </a:r>
            <a:endParaRPr lang="en-US" sz="1250" dirty="0"/>
          </a:p>
        </p:txBody>
      </p:sp>
      <p:sp>
        <p:nvSpPr>
          <p:cNvPr id="35" name="Text 27"/>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36" name="Text 28"/>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assets/logo_gobierno.png"/>
          <p:cNvPicPr>
            <a:picLocks noChangeAspect="1"/>
          </p:cNvPicPr>
          <p:nvPr/>
        </p:nvPicPr>
        <p:blipFill>
          <a:blip r:embed="rId3"/>
          <a:stretch>
            <a:fillRect/>
          </a:stretch>
        </p:blipFill>
        <p:spPr>
          <a:xfrm>
            <a:off x="548640" y="73152"/>
            <a:ext cx="1046988" cy="256032"/>
          </a:xfrm>
          <a:prstGeom prst="rect">
            <a:avLst/>
          </a:prstGeom>
        </p:spPr>
      </p:pic>
      <p:pic>
        <p:nvPicPr>
          <p:cNvPr id="3" name="Image 1" descr="assets/logo_ministerio_dgns.png"/>
          <p:cNvPicPr>
            <a:picLocks noChangeAspect="1"/>
          </p:cNvPicPr>
          <p:nvPr/>
        </p:nvPicPr>
        <p:blipFill>
          <a:blip r:embed="rId4"/>
          <a:stretch>
            <a:fillRect/>
          </a:stretch>
        </p:blipFill>
        <p:spPr>
          <a:xfrm>
            <a:off x="10387584" y="82296"/>
            <a:ext cx="1252728" cy="256032"/>
          </a:xfrm>
          <a:prstGeom prst="rect">
            <a:avLst/>
          </a:prstGeom>
        </p:spPr>
      </p:pic>
      <p:sp>
        <p:nvSpPr>
          <p:cNvPr id="4" name="Shape 0"/>
          <p:cNvSpPr/>
          <p:nvPr/>
        </p:nvSpPr>
        <p:spPr>
          <a:xfrm>
            <a:off x="12079224" y="0"/>
            <a:ext cx="109728" cy="1714500"/>
          </a:xfrm>
          <a:prstGeom prst="rect">
            <a:avLst/>
          </a:prstGeom>
          <a:solidFill>
            <a:srgbClr val="719C29"/>
          </a:solidFill>
          <a:ln/>
        </p:spPr>
      </p:sp>
      <p:sp>
        <p:nvSpPr>
          <p:cNvPr id="5" name="Shape 1"/>
          <p:cNvSpPr/>
          <p:nvPr/>
        </p:nvSpPr>
        <p:spPr>
          <a:xfrm>
            <a:off x="12079224" y="1714500"/>
            <a:ext cx="109728" cy="1714500"/>
          </a:xfrm>
          <a:prstGeom prst="rect">
            <a:avLst/>
          </a:prstGeom>
          <a:solidFill>
            <a:srgbClr val="4A7FC0"/>
          </a:solidFill>
          <a:ln/>
        </p:spPr>
      </p:sp>
      <p:sp>
        <p:nvSpPr>
          <p:cNvPr id="6" name="Shape 2"/>
          <p:cNvSpPr/>
          <p:nvPr/>
        </p:nvSpPr>
        <p:spPr>
          <a:xfrm>
            <a:off x="12079224" y="3429000"/>
            <a:ext cx="109728" cy="1714500"/>
          </a:xfrm>
          <a:prstGeom prst="rect">
            <a:avLst/>
          </a:prstGeom>
          <a:solidFill>
            <a:srgbClr val="FACD05"/>
          </a:solidFill>
          <a:ln/>
        </p:spPr>
      </p:sp>
      <p:sp>
        <p:nvSpPr>
          <p:cNvPr id="7" name="Shape 3"/>
          <p:cNvSpPr/>
          <p:nvPr/>
        </p:nvSpPr>
        <p:spPr>
          <a:xfrm>
            <a:off x="12079224" y="5143500"/>
            <a:ext cx="109728" cy="1714500"/>
          </a:xfrm>
          <a:prstGeom prst="rect">
            <a:avLst/>
          </a:prstGeom>
          <a:solidFill>
            <a:srgbClr val="EB3A16"/>
          </a:solidFill>
          <a:ln/>
        </p:spPr>
      </p:sp>
      <p:sp>
        <p:nvSpPr>
          <p:cNvPr id="8" name="Text 4"/>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SISTEMATIZACIÓN</a:t>
            </a:r>
            <a:endParaRPr lang="en-US" sz="1200" dirty="0"/>
          </a:p>
        </p:txBody>
      </p:sp>
      <p:sp>
        <p:nvSpPr>
          <p:cNvPr id="9" name="Text 5"/>
          <p:cNvSpPr/>
          <p:nvPr/>
        </p:nvSpPr>
        <p:spPr>
          <a:xfrm>
            <a:off x="548640" y="658368"/>
            <a:ext cx="10789920" cy="731520"/>
          </a:xfrm>
          <a:prstGeom prst="rect">
            <a:avLst/>
          </a:prstGeom>
          <a:noFill/>
          <a:ln/>
        </p:spPr>
        <p:txBody>
          <a:bodyPr wrap="square" lIns="0" tIns="0" rIns="0" bIns="0" rtlCol="0" anchor="ctr"/>
          <a:lstStyle/>
          <a:p>
            <a:pPr marL="0" indent="0">
              <a:lnSpc>
                <a:spcPct val="100000"/>
              </a:lnSpc>
              <a:buNone/>
            </a:pPr>
            <a:r>
              <a:rPr lang="en-US" sz="3000" b="1" dirty="0">
                <a:solidFill>
                  <a:srgbClr val="2E2D2C"/>
                </a:solidFill>
                <a:latin typeface="Barlow Semi Condensed" pitchFamily="34" charset="0"/>
                <a:ea typeface="Barlow Semi Condensed" pitchFamily="34" charset="-122"/>
                <a:cs typeface="Barlow Semi Condensed" pitchFamily="34" charset="-120"/>
              </a:rPr>
              <a:t>Mapa de articulación de las líneas del Plan</a:t>
            </a:r>
            <a:endParaRPr lang="en-US" sz="3000" dirty="0"/>
          </a:p>
        </p:txBody>
      </p:sp>
      <p:sp>
        <p:nvSpPr>
          <p:cNvPr id="10" name="Text 6"/>
          <p:cNvSpPr/>
          <p:nvPr/>
        </p:nvSpPr>
        <p:spPr>
          <a:xfrm>
            <a:off x="548640" y="1298448"/>
            <a:ext cx="10789920" cy="320040"/>
          </a:xfrm>
          <a:prstGeom prst="rect">
            <a:avLst/>
          </a:prstGeom>
          <a:noFill/>
          <a:ln/>
        </p:spPr>
        <p:txBody>
          <a:bodyPr wrap="square" lIns="0" tIns="0" rIns="0" bIns="0" rtlCol="0" anchor="ctr"/>
          <a:lstStyle/>
          <a:p>
            <a:pPr marL="0" indent="0">
              <a:buNone/>
            </a:pPr>
            <a:r>
              <a:rPr lang="en-US" sz="1200" i="1" dirty="0">
                <a:solidFill>
                  <a:srgbClr val="6E6862"/>
                </a:solidFill>
                <a:latin typeface="Barlow Semi Condensed" pitchFamily="34" charset="0"/>
                <a:ea typeface="Barlow Semi Condensed" pitchFamily="34" charset="-122"/>
                <a:cs typeface="Barlow Semi Condensed" pitchFamily="34" charset="-120"/>
              </a:rPr>
              <a:t>Todas las líneas se anclan en la Resolución N° 2929/2026 y se retroalimentan entre sí de forma continua y sistémica.</a:t>
            </a:r>
            <a:endParaRPr lang="en-US" sz="1200" dirty="0"/>
          </a:p>
        </p:txBody>
      </p:sp>
      <p:sp>
        <p:nvSpPr>
          <p:cNvPr id="11" name="Shape 7"/>
          <p:cNvSpPr/>
          <p:nvPr/>
        </p:nvSpPr>
        <p:spPr>
          <a:xfrm flipV="1">
            <a:off x="6094476" y="2987528"/>
            <a:ext cx="9144" cy="642640"/>
          </a:xfrm>
          <a:prstGeom prst="line">
            <a:avLst/>
          </a:prstGeom>
          <a:noFill/>
          <a:ln w="12700">
            <a:solidFill>
              <a:srgbClr val="C7D2DA"/>
            </a:solidFill>
            <a:prstDash val="dash"/>
          </a:ln>
        </p:spPr>
      </p:sp>
      <p:sp>
        <p:nvSpPr>
          <p:cNvPr id="12" name="Shape 8"/>
          <p:cNvSpPr/>
          <p:nvPr/>
        </p:nvSpPr>
        <p:spPr>
          <a:xfrm flipV="1">
            <a:off x="7480430" y="3531272"/>
            <a:ext cx="1366416" cy="403182"/>
          </a:xfrm>
          <a:prstGeom prst="line">
            <a:avLst/>
          </a:prstGeom>
          <a:noFill/>
          <a:ln w="12700">
            <a:solidFill>
              <a:srgbClr val="C7D2DA"/>
            </a:solidFill>
            <a:prstDash val="dash"/>
          </a:ln>
        </p:spPr>
      </p:sp>
      <p:sp>
        <p:nvSpPr>
          <p:cNvPr id="13" name="Shape 9"/>
          <p:cNvSpPr/>
          <p:nvPr/>
        </p:nvSpPr>
        <p:spPr>
          <a:xfrm>
            <a:off x="7753170" y="4483477"/>
            <a:ext cx="1659367" cy="140134"/>
          </a:xfrm>
          <a:prstGeom prst="line">
            <a:avLst/>
          </a:prstGeom>
          <a:noFill/>
          <a:ln w="12700">
            <a:solidFill>
              <a:srgbClr val="C7D2DA"/>
            </a:solidFill>
            <a:prstDash val="dash"/>
          </a:ln>
        </p:spPr>
      </p:sp>
      <p:sp>
        <p:nvSpPr>
          <p:cNvPr id="14" name="Shape 10"/>
          <p:cNvSpPr/>
          <p:nvPr/>
        </p:nvSpPr>
        <p:spPr>
          <a:xfrm>
            <a:off x="6908300" y="4968672"/>
            <a:ext cx="759695" cy="583684"/>
          </a:xfrm>
          <a:prstGeom prst="line">
            <a:avLst/>
          </a:prstGeom>
          <a:noFill/>
          <a:ln w="12700">
            <a:solidFill>
              <a:srgbClr val="C7D2DA"/>
            </a:solidFill>
            <a:prstDash val="dash"/>
          </a:ln>
        </p:spPr>
      </p:sp>
      <p:sp>
        <p:nvSpPr>
          <p:cNvPr id="15" name="Shape 11"/>
          <p:cNvSpPr/>
          <p:nvPr/>
        </p:nvSpPr>
        <p:spPr>
          <a:xfrm flipH="1">
            <a:off x="4520957" y="4968672"/>
            <a:ext cx="759695" cy="583684"/>
          </a:xfrm>
          <a:prstGeom prst="line">
            <a:avLst/>
          </a:prstGeom>
          <a:noFill/>
          <a:ln w="12700">
            <a:solidFill>
              <a:srgbClr val="C7D2DA"/>
            </a:solidFill>
            <a:prstDash val="dash"/>
          </a:ln>
        </p:spPr>
      </p:sp>
      <p:sp>
        <p:nvSpPr>
          <p:cNvPr id="16" name="Shape 12"/>
          <p:cNvSpPr/>
          <p:nvPr/>
        </p:nvSpPr>
        <p:spPr>
          <a:xfrm flipH="1">
            <a:off x="2776414" y="4483477"/>
            <a:ext cx="1659367" cy="140134"/>
          </a:xfrm>
          <a:prstGeom prst="line">
            <a:avLst/>
          </a:prstGeom>
          <a:noFill/>
          <a:ln w="12700">
            <a:solidFill>
              <a:srgbClr val="C7D2DA"/>
            </a:solidFill>
            <a:prstDash val="dash"/>
          </a:ln>
        </p:spPr>
      </p:sp>
      <p:sp>
        <p:nvSpPr>
          <p:cNvPr id="17" name="Shape 13"/>
          <p:cNvSpPr/>
          <p:nvPr/>
        </p:nvSpPr>
        <p:spPr>
          <a:xfrm flipH="1" flipV="1">
            <a:off x="3342106" y="3531272"/>
            <a:ext cx="1366416" cy="403182"/>
          </a:xfrm>
          <a:prstGeom prst="line">
            <a:avLst/>
          </a:prstGeom>
          <a:noFill/>
          <a:ln w="12700">
            <a:solidFill>
              <a:srgbClr val="C7D2DA"/>
            </a:solidFill>
            <a:prstDash val="dash"/>
          </a:ln>
        </p:spPr>
      </p:sp>
      <p:sp>
        <p:nvSpPr>
          <p:cNvPr id="18" name="Shape 14"/>
          <p:cNvSpPr/>
          <p:nvPr/>
        </p:nvSpPr>
        <p:spPr>
          <a:xfrm>
            <a:off x="7110006" y="2832710"/>
            <a:ext cx="1494177" cy="266236"/>
          </a:xfrm>
          <a:prstGeom prst="line">
            <a:avLst/>
          </a:prstGeom>
          <a:noFill/>
          <a:ln w="25400">
            <a:solidFill>
              <a:srgbClr val="EB3A16"/>
            </a:solidFill>
            <a:prstDash val="solid"/>
            <a:headEnd type="none"/>
            <a:tailEnd type="triangle"/>
          </a:ln>
        </p:spPr>
      </p:sp>
      <p:sp>
        <p:nvSpPr>
          <p:cNvPr id="19" name="Shape 15"/>
          <p:cNvSpPr/>
          <p:nvPr/>
        </p:nvSpPr>
        <p:spPr>
          <a:xfrm>
            <a:off x="9875064" y="3622710"/>
            <a:ext cx="460724" cy="746869"/>
          </a:xfrm>
          <a:prstGeom prst="line">
            <a:avLst/>
          </a:prstGeom>
          <a:noFill/>
          <a:ln w="25400">
            <a:solidFill>
              <a:srgbClr val="EB3A16"/>
            </a:solidFill>
            <a:prstDash val="solid"/>
            <a:headEnd type="none"/>
            <a:tailEnd type="triangle"/>
          </a:ln>
        </p:spPr>
      </p:sp>
      <p:sp>
        <p:nvSpPr>
          <p:cNvPr id="20" name="Shape 16"/>
          <p:cNvSpPr/>
          <p:nvPr/>
        </p:nvSpPr>
        <p:spPr>
          <a:xfrm flipH="1">
            <a:off x="8732770" y="5009466"/>
            <a:ext cx="1194804" cy="554347"/>
          </a:xfrm>
          <a:prstGeom prst="line">
            <a:avLst/>
          </a:prstGeom>
          <a:noFill/>
          <a:ln w="25400">
            <a:solidFill>
              <a:srgbClr val="EB3A16"/>
            </a:solidFill>
            <a:prstDash val="solid"/>
            <a:headEnd type="triangle"/>
            <a:tailEnd type="triangle"/>
          </a:ln>
        </p:spPr>
      </p:sp>
      <p:sp>
        <p:nvSpPr>
          <p:cNvPr id="21" name="Shape 17"/>
          <p:cNvSpPr/>
          <p:nvPr/>
        </p:nvSpPr>
        <p:spPr>
          <a:xfrm flipH="1">
            <a:off x="5369888" y="5867515"/>
            <a:ext cx="1507468" cy="9144"/>
          </a:xfrm>
          <a:prstGeom prst="line">
            <a:avLst/>
          </a:prstGeom>
          <a:noFill/>
          <a:ln w="25400">
            <a:solidFill>
              <a:srgbClr val="EB3A16"/>
            </a:solidFill>
            <a:prstDash val="solid"/>
            <a:headEnd type="none"/>
            <a:tailEnd type="triangle"/>
          </a:ln>
        </p:spPr>
      </p:sp>
      <p:sp>
        <p:nvSpPr>
          <p:cNvPr id="22" name="Shape 18"/>
          <p:cNvSpPr/>
          <p:nvPr/>
        </p:nvSpPr>
        <p:spPr>
          <a:xfrm flipH="1" flipV="1">
            <a:off x="2291683" y="5023527"/>
            <a:ext cx="1194804" cy="554347"/>
          </a:xfrm>
          <a:prstGeom prst="line">
            <a:avLst/>
          </a:prstGeom>
          <a:noFill/>
          <a:ln w="25400">
            <a:solidFill>
              <a:srgbClr val="EB3A16"/>
            </a:solidFill>
            <a:prstDash val="solid"/>
            <a:headEnd type="none"/>
            <a:tailEnd type="triangle"/>
          </a:ln>
        </p:spPr>
      </p:sp>
      <p:sp>
        <p:nvSpPr>
          <p:cNvPr id="23" name="Shape 19"/>
          <p:cNvSpPr/>
          <p:nvPr/>
        </p:nvSpPr>
        <p:spPr>
          <a:xfrm flipV="1">
            <a:off x="1843160" y="3638925"/>
            <a:ext cx="460724" cy="746869"/>
          </a:xfrm>
          <a:prstGeom prst="line">
            <a:avLst/>
          </a:prstGeom>
          <a:noFill/>
          <a:ln w="25400">
            <a:solidFill>
              <a:srgbClr val="EB3A16"/>
            </a:solidFill>
            <a:prstDash val="solid"/>
            <a:headEnd type="none"/>
            <a:tailEnd type="triangle"/>
          </a:ln>
        </p:spPr>
      </p:sp>
      <p:sp>
        <p:nvSpPr>
          <p:cNvPr id="24" name="Shape 20"/>
          <p:cNvSpPr/>
          <p:nvPr/>
        </p:nvSpPr>
        <p:spPr>
          <a:xfrm flipV="1">
            <a:off x="3535472" y="2841494"/>
            <a:ext cx="1494177" cy="266236"/>
          </a:xfrm>
          <a:prstGeom prst="line">
            <a:avLst/>
          </a:prstGeom>
          <a:noFill/>
          <a:ln w="25400">
            <a:solidFill>
              <a:srgbClr val="EB3A16"/>
            </a:solidFill>
            <a:prstDash val="solid"/>
            <a:headEnd type="none"/>
            <a:tailEnd type="triangle"/>
          </a:ln>
        </p:spPr>
      </p:sp>
      <p:sp>
        <p:nvSpPr>
          <p:cNvPr id="25" name="Shape 21"/>
          <p:cNvSpPr/>
          <p:nvPr/>
        </p:nvSpPr>
        <p:spPr>
          <a:xfrm>
            <a:off x="4402836" y="3630168"/>
            <a:ext cx="3383280" cy="1426464"/>
          </a:xfrm>
          <a:prstGeom prst="roundRect">
            <a:avLst>
              <a:gd name="adj" fmla="val 7692"/>
            </a:avLst>
          </a:prstGeom>
          <a:solidFill>
            <a:srgbClr val="2E2D2C"/>
          </a:solidFill>
          <a:ln/>
        </p:spPr>
      </p:sp>
      <p:sp>
        <p:nvSpPr>
          <p:cNvPr id="26" name="Text 22"/>
          <p:cNvSpPr/>
          <p:nvPr/>
        </p:nvSpPr>
        <p:spPr>
          <a:xfrm>
            <a:off x="4539996" y="3630168"/>
            <a:ext cx="3108960" cy="1426464"/>
          </a:xfrm>
          <a:prstGeom prst="rect">
            <a:avLst/>
          </a:prstGeom>
          <a:noFill/>
          <a:ln/>
        </p:spPr>
        <p:txBody>
          <a:bodyPr wrap="square" lIns="0" tIns="0" rIns="0" bIns="0" rtlCol="0" anchor="ctr"/>
          <a:lstStyle/>
          <a:p>
            <a:pPr marL="0" indent="0" algn="ctr">
              <a:lnSpc>
                <a:spcPct val="110000"/>
              </a:lnSpc>
              <a:buNone/>
            </a:pPr>
            <a:r>
              <a:rPr lang="en-US" sz="1100" b="1" dirty="0">
                <a:solidFill>
                  <a:srgbClr val="FFFFFF"/>
                </a:solidFill>
                <a:latin typeface="Barlow Semi Condensed" pitchFamily="34" charset="0"/>
                <a:ea typeface="Barlow Semi Condensed" pitchFamily="34" charset="-122"/>
                <a:cs typeface="Barlow Semi Condensed" pitchFamily="34" charset="-120"/>
              </a:rPr>
              <a:t>Lineamientos de Alfabetización Académica
</a:t>
            </a:r>
            <a:endParaRPr lang="en-US" sz="1100" dirty="0"/>
          </a:p>
          <a:p>
            <a:pPr marL="0" indent="0" algn="ctr">
              <a:lnSpc>
                <a:spcPct val="110000"/>
              </a:lnSpc>
              <a:buNone/>
            </a:pPr>
            <a:r>
              <a:rPr lang="en-US" sz="1100" dirty="0">
                <a:solidFill>
                  <a:srgbClr val="CADCE8"/>
                </a:solidFill>
                <a:latin typeface="Barlow Semi Condensed" pitchFamily="34" charset="0"/>
                <a:ea typeface="Barlow Semi Condensed" pitchFamily="34" charset="-122"/>
                <a:cs typeface="Barlow Semi Condensed" pitchFamily="34" charset="-120"/>
              </a:rPr>
              <a:t>como Eje Transversal en la Educación Superior
</a:t>
            </a:r>
            <a:endParaRPr lang="en-US" sz="1100" dirty="0"/>
          </a:p>
          <a:p>
            <a:pPr marL="0" indent="0" algn="ctr">
              <a:lnSpc>
                <a:spcPct val="110000"/>
              </a:lnSpc>
              <a:buNone/>
            </a:pPr>
            <a:r>
              <a:rPr lang="en-US" sz="1100" b="1" dirty="0">
                <a:solidFill>
                  <a:srgbClr val="EB3A16"/>
                </a:solidFill>
                <a:latin typeface="Barlow Semi Condensed" pitchFamily="34" charset="0"/>
                <a:ea typeface="Barlow Semi Condensed" pitchFamily="34" charset="-122"/>
                <a:cs typeface="Barlow Semi Condensed" pitchFamily="34" charset="-120"/>
              </a:rPr>
              <a:t>Res. N° 2929/2026</a:t>
            </a:r>
            <a:endParaRPr lang="en-US" sz="1100" dirty="0"/>
          </a:p>
        </p:txBody>
      </p:sp>
      <p:sp>
        <p:nvSpPr>
          <p:cNvPr id="27" name="Shape 23"/>
          <p:cNvSpPr/>
          <p:nvPr/>
        </p:nvSpPr>
        <p:spPr>
          <a:xfrm>
            <a:off x="4928616" y="2322576"/>
            <a:ext cx="2331720" cy="658368"/>
          </a:xfrm>
          <a:prstGeom prst="roundRect">
            <a:avLst>
              <a:gd name="adj" fmla="val 9722"/>
            </a:avLst>
          </a:prstGeom>
          <a:solidFill>
            <a:srgbClr val="F3F1EC"/>
          </a:solidFill>
          <a:ln/>
        </p:spPr>
      </p:sp>
      <p:sp>
        <p:nvSpPr>
          <p:cNvPr id="28" name="Shape 24"/>
          <p:cNvSpPr/>
          <p:nvPr/>
        </p:nvSpPr>
        <p:spPr>
          <a:xfrm>
            <a:off x="5020056" y="2468880"/>
            <a:ext cx="365760" cy="365760"/>
          </a:xfrm>
          <a:prstGeom prst="ellipse">
            <a:avLst/>
          </a:prstGeom>
          <a:solidFill>
            <a:srgbClr val="2E2D2C"/>
          </a:solidFill>
          <a:ln/>
        </p:spPr>
      </p:sp>
      <p:sp>
        <p:nvSpPr>
          <p:cNvPr id="29" name="Text 25"/>
          <p:cNvSpPr/>
          <p:nvPr/>
        </p:nvSpPr>
        <p:spPr>
          <a:xfrm>
            <a:off x="5020056" y="246888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C</a:t>
            </a:r>
            <a:endParaRPr lang="en-US" sz="1300" dirty="0"/>
          </a:p>
        </p:txBody>
      </p:sp>
      <p:sp>
        <p:nvSpPr>
          <p:cNvPr id="30" name="Text 26"/>
          <p:cNvSpPr/>
          <p:nvPr/>
        </p:nvSpPr>
        <p:spPr>
          <a:xfrm>
            <a:off x="5477256" y="2322576"/>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Materiales didácticos</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y publicaciones</a:t>
            </a:r>
            <a:endParaRPr lang="en-US" sz="1050" dirty="0"/>
          </a:p>
        </p:txBody>
      </p:sp>
      <p:sp>
        <p:nvSpPr>
          <p:cNvPr id="31" name="Shape 27"/>
          <p:cNvSpPr/>
          <p:nvPr/>
        </p:nvSpPr>
        <p:spPr>
          <a:xfrm>
            <a:off x="8503150" y="2959496"/>
            <a:ext cx="2331720" cy="658368"/>
          </a:xfrm>
          <a:prstGeom prst="roundRect">
            <a:avLst>
              <a:gd name="adj" fmla="val 9722"/>
            </a:avLst>
          </a:prstGeom>
          <a:solidFill>
            <a:srgbClr val="F3F1EC"/>
          </a:solidFill>
          <a:ln/>
        </p:spPr>
      </p:sp>
      <p:sp>
        <p:nvSpPr>
          <p:cNvPr id="32" name="Shape 28"/>
          <p:cNvSpPr/>
          <p:nvPr/>
        </p:nvSpPr>
        <p:spPr>
          <a:xfrm>
            <a:off x="8594590" y="3105800"/>
            <a:ext cx="365760" cy="365760"/>
          </a:xfrm>
          <a:prstGeom prst="ellipse">
            <a:avLst/>
          </a:prstGeom>
          <a:solidFill>
            <a:srgbClr val="2E2D2C"/>
          </a:solidFill>
          <a:ln/>
        </p:spPr>
      </p:sp>
      <p:sp>
        <p:nvSpPr>
          <p:cNvPr id="33" name="Text 29"/>
          <p:cNvSpPr/>
          <p:nvPr/>
        </p:nvSpPr>
        <p:spPr>
          <a:xfrm>
            <a:off x="8594590" y="310580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D</a:t>
            </a:r>
            <a:endParaRPr lang="en-US" sz="1300" dirty="0"/>
          </a:p>
        </p:txBody>
      </p:sp>
      <p:sp>
        <p:nvSpPr>
          <p:cNvPr id="34" name="Text 30"/>
          <p:cNvSpPr/>
          <p:nvPr/>
        </p:nvSpPr>
        <p:spPr>
          <a:xfrm>
            <a:off x="9051790" y="2959496"/>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Curso</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introductorio</a:t>
            </a:r>
            <a:endParaRPr lang="en-US" sz="1050" dirty="0"/>
          </a:p>
        </p:txBody>
      </p:sp>
      <p:sp>
        <p:nvSpPr>
          <p:cNvPr id="35" name="Shape 31"/>
          <p:cNvSpPr/>
          <p:nvPr/>
        </p:nvSpPr>
        <p:spPr>
          <a:xfrm>
            <a:off x="9385986" y="4390641"/>
            <a:ext cx="2331720" cy="658368"/>
          </a:xfrm>
          <a:prstGeom prst="roundRect">
            <a:avLst>
              <a:gd name="adj" fmla="val 9722"/>
            </a:avLst>
          </a:prstGeom>
          <a:solidFill>
            <a:srgbClr val="F3F1EC"/>
          </a:solidFill>
          <a:ln/>
        </p:spPr>
      </p:sp>
      <p:sp>
        <p:nvSpPr>
          <p:cNvPr id="36" name="Shape 32"/>
          <p:cNvSpPr/>
          <p:nvPr/>
        </p:nvSpPr>
        <p:spPr>
          <a:xfrm>
            <a:off x="9477426" y="4536945"/>
            <a:ext cx="365760" cy="365760"/>
          </a:xfrm>
          <a:prstGeom prst="ellipse">
            <a:avLst/>
          </a:prstGeom>
          <a:solidFill>
            <a:srgbClr val="2E2D2C"/>
          </a:solidFill>
          <a:ln/>
        </p:spPr>
      </p:sp>
      <p:sp>
        <p:nvSpPr>
          <p:cNvPr id="37" name="Text 33"/>
          <p:cNvSpPr/>
          <p:nvPr/>
        </p:nvSpPr>
        <p:spPr>
          <a:xfrm>
            <a:off x="9477426" y="4536945"/>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E</a:t>
            </a:r>
            <a:endParaRPr lang="en-US" sz="1300" dirty="0"/>
          </a:p>
        </p:txBody>
      </p:sp>
      <p:sp>
        <p:nvSpPr>
          <p:cNvPr id="38" name="Text 34"/>
          <p:cNvSpPr/>
          <p:nvPr/>
        </p:nvSpPr>
        <p:spPr>
          <a:xfrm>
            <a:off x="9934626" y="4390641"/>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Diagnóstico de</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comprensión y producción</a:t>
            </a:r>
            <a:endParaRPr lang="en-US" sz="1050" dirty="0"/>
          </a:p>
        </p:txBody>
      </p:sp>
      <p:sp>
        <p:nvSpPr>
          <p:cNvPr id="39" name="Shape 35"/>
          <p:cNvSpPr/>
          <p:nvPr/>
        </p:nvSpPr>
        <p:spPr>
          <a:xfrm>
            <a:off x="6912332" y="5538331"/>
            <a:ext cx="2331720" cy="658368"/>
          </a:xfrm>
          <a:prstGeom prst="roundRect">
            <a:avLst>
              <a:gd name="adj" fmla="val 9722"/>
            </a:avLst>
          </a:prstGeom>
          <a:solidFill>
            <a:srgbClr val="F3F1EC"/>
          </a:solidFill>
          <a:ln/>
        </p:spPr>
      </p:sp>
      <p:sp>
        <p:nvSpPr>
          <p:cNvPr id="40" name="Shape 36"/>
          <p:cNvSpPr/>
          <p:nvPr/>
        </p:nvSpPr>
        <p:spPr>
          <a:xfrm>
            <a:off x="7003772" y="5684635"/>
            <a:ext cx="365760" cy="365760"/>
          </a:xfrm>
          <a:prstGeom prst="ellipse">
            <a:avLst/>
          </a:prstGeom>
          <a:solidFill>
            <a:srgbClr val="2E2D2C"/>
          </a:solidFill>
          <a:ln/>
        </p:spPr>
      </p:sp>
      <p:sp>
        <p:nvSpPr>
          <p:cNvPr id="41" name="Text 37"/>
          <p:cNvSpPr/>
          <p:nvPr/>
        </p:nvSpPr>
        <p:spPr>
          <a:xfrm>
            <a:off x="7003772" y="5684635"/>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F</a:t>
            </a:r>
            <a:endParaRPr lang="en-US" sz="1300" dirty="0"/>
          </a:p>
        </p:txBody>
      </p:sp>
      <p:sp>
        <p:nvSpPr>
          <p:cNvPr id="42" name="Text 38"/>
          <p:cNvSpPr/>
          <p:nvPr/>
        </p:nvSpPr>
        <p:spPr>
          <a:xfrm>
            <a:off x="7460972" y="5538331"/>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Investigación</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educativa</a:t>
            </a:r>
            <a:endParaRPr lang="en-US" sz="1050" dirty="0"/>
          </a:p>
        </p:txBody>
      </p:sp>
      <p:sp>
        <p:nvSpPr>
          <p:cNvPr id="43" name="Shape 39"/>
          <p:cNvSpPr/>
          <p:nvPr/>
        </p:nvSpPr>
        <p:spPr>
          <a:xfrm>
            <a:off x="2944900" y="5538331"/>
            <a:ext cx="2331720" cy="658368"/>
          </a:xfrm>
          <a:prstGeom prst="roundRect">
            <a:avLst>
              <a:gd name="adj" fmla="val 9722"/>
            </a:avLst>
          </a:prstGeom>
          <a:solidFill>
            <a:srgbClr val="F3F1EC"/>
          </a:solidFill>
          <a:ln/>
        </p:spPr>
      </p:sp>
      <p:sp>
        <p:nvSpPr>
          <p:cNvPr id="44" name="Shape 40"/>
          <p:cNvSpPr/>
          <p:nvPr/>
        </p:nvSpPr>
        <p:spPr>
          <a:xfrm>
            <a:off x="3036340" y="5684635"/>
            <a:ext cx="365760" cy="365760"/>
          </a:xfrm>
          <a:prstGeom prst="ellipse">
            <a:avLst/>
          </a:prstGeom>
          <a:solidFill>
            <a:srgbClr val="2E2D2C"/>
          </a:solidFill>
          <a:ln/>
        </p:spPr>
      </p:sp>
      <p:sp>
        <p:nvSpPr>
          <p:cNvPr id="45" name="Text 41"/>
          <p:cNvSpPr/>
          <p:nvPr/>
        </p:nvSpPr>
        <p:spPr>
          <a:xfrm>
            <a:off x="3036340" y="5684635"/>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G</a:t>
            </a:r>
            <a:endParaRPr lang="en-US" sz="1300" dirty="0"/>
          </a:p>
        </p:txBody>
      </p:sp>
      <p:sp>
        <p:nvSpPr>
          <p:cNvPr id="46" name="Text 42"/>
          <p:cNvSpPr/>
          <p:nvPr/>
        </p:nvSpPr>
        <p:spPr>
          <a:xfrm>
            <a:off x="3493540" y="5538331"/>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Fomento de</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la lectura</a:t>
            </a:r>
            <a:endParaRPr lang="en-US" sz="1050" dirty="0"/>
          </a:p>
        </p:txBody>
      </p:sp>
      <p:sp>
        <p:nvSpPr>
          <p:cNvPr id="47" name="Shape 43"/>
          <p:cNvSpPr/>
          <p:nvPr/>
        </p:nvSpPr>
        <p:spPr>
          <a:xfrm>
            <a:off x="471246" y="4390641"/>
            <a:ext cx="2331720" cy="658368"/>
          </a:xfrm>
          <a:prstGeom prst="roundRect">
            <a:avLst>
              <a:gd name="adj" fmla="val 9722"/>
            </a:avLst>
          </a:prstGeom>
          <a:solidFill>
            <a:srgbClr val="F3F1EC"/>
          </a:solidFill>
          <a:ln/>
        </p:spPr>
      </p:sp>
      <p:sp>
        <p:nvSpPr>
          <p:cNvPr id="48" name="Shape 44"/>
          <p:cNvSpPr/>
          <p:nvPr/>
        </p:nvSpPr>
        <p:spPr>
          <a:xfrm>
            <a:off x="562686" y="4536945"/>
            <a:ext cx="365760" cy="365760"/>
          </a:xfrm>
          <a:prstGeom prst="ellipse">
            <a:avLst/>
          </a:prstGeom>
          <a:solidFill>
            <a:srgbClr val="2E2D2C"/>
          </a:solidFill>
          <a:ln/>
        </p:spPr>
      </p:sp>
      <p:sp>
        <p:nvSpPr>
          <p:cNvPr id="49" name="Text 45"/>
          <p:cNvSpPr/>
          <p:nvPr/>
        </p:nvSpPr>
        <p:spPr>
          <a:xfrm>
            <a:off x="562686" y="4536945"/>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A</a:t>
            </a:r>
            <a:endParaRPr lang="en-US" sz="1300" dirty="0"/>
          </a:p>
        </p:txBody>
      </p:sp>
      <p:sp>
        <p:nvSpPr>
          <p:cNvPr id="50" name="Text 46"/>
          <p:cNvSpPr/>
          <p:nvPr/>
        </p:nvSpPr>
        <p:spPr>
          <a:xfrm>
            <a:off x="1019886" y="4390641"/>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Formación</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continua</a:t>
            </a:r>
            <a:endParaRPr lang="en-US" sz="1050" dirty="0"/>
          </a:p>
        </p:txBody>
      </p:sp>
      <p:sp>
        <p:nvSpPr>
          <p:cNvPr id="51" name="Shape 47"/>
          <p:cNvSpPr/>
          <p:nvPr/>
        </p:nvSpPr>
        <p:spPr>
          <a:xfrm>
            <a:off x="1354082" y="2959496"/>
            <a:ext cx="2331720" cy="658368"/>
          </a:xfrm>
          <a:prstGeom prst="roundRect">
            <a:avLst>
              <a:gd name="adj" fmla="val 9722"/>
            </a:avLst>
          </a:prstGeom>
          <a:solidFill>
            <a:srgbClr val="F3F1EC"/>
          </a:solidFill>
          <a:ln/>
        </p:spPr>
      </p:sp>
      <p:sp>
        <p:nvSpPr>
          <p:cNvPr id="52" name="Shape 48"/>
          <p:cNvSpPr/>
          <p:nvPr/>
        </p:nvSpPr>
        <p:spPr>
          <a:xfrm>
            <a:off x="1445522" y="3105800"/>
            <a:ext cx="365760" cy="365760"/>
          </a:xfrm>
          <a:prstGeom prst="ellipse">
            <a:avLst/>
          </a:prstGeom>
          <a:solidFill>
            <a:srgbClr val="2E2D2C"/>
          </a:solidFill>
          <a:ln/>
        </p:spPr>
      </p:sp>
      <p:sp>
        <p:nvSpPr>
          <p:cNvPr id="53" name="Text 49"/>
          <p:cNvSpPr/>
          <p:nvPr/>
        </p:nvSpPr>
        <p:spPr>
          <a:xfrm>
            <a:off x="1445522" y="3105800"/>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Barlow Semi Condensed" pitchFamily="34" charset="0"/>
                <a:ea typeface="Barlow Semi Condensed" pitchFamily="34" charset="-122"/>
                <a:cs typeface="Barlow Semi Condensed" pitchFamily="34" charset="-120"/>
              </a:rPr>
              <a:t>B</a:t>
            </a:r>
            <a:endParaRPr lang="en-US" sz="1300" dirty="0"/>
          </a:p>
        </p:txBody>
      </p:sp>
      <p:sp>
        <p:nvSpPr>
          <p:cNvPr id="54" name="Text 50"/>
          <p:cNvSpPr/>
          <p:nvPr/>
        </p:nvSpPr>
        <p:spPr>
          <a:xfrm>
            <a:off x="1902722" y="2959496"/>
            <a:ext cx="1691640" cy="658368"/>
          </a:xfrm>
          <a:prstGeom prst="rect">
            <a:avLst/>
          </a:prstGeom>
          <a:noFill/>
          <a:ln/>
        </p:spPr>
        <p:txBody>
          <a:bodyPr wrap="square" lIns="0" tIns="0" rIns="0" bIns="0" rtlCol="0" anchor="ctr"/>
          <a:lstStyle/>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Institucionalización</a:t>
            </a:r>
            <a:endParaRPr lang="en-US" sz="1050" dirty="0"/>
          </a:p>
          <a:p>
            <a:pPr marL="0" indent="0">
              <a:lnSpc>
                <a:spcPct val="100000"/>
              </a:lnSpc>
              <a:buNone/>
            </a:pPr>
            <a:r>
              <a:rPr lang="en-US" sz="1050" b="1" dirty="0">
                <a:solidFill>
                  <a:srgbClr val="2E2D2C"/>
                </a:solidFill>
                <a:latin typeface="Barlow Semi Condensed" pitchFamily="34" charset="0"/>
                <a:ea typeface="Barlow Semi Condensed" pitchFamily="34" charset="-122"/>
                <a:cs typeface="Barlow Semi Condensed" pitchFamily="34" charset="-120"/>
              </a:rPr>
              <a:t>de la alfabetización</a:t>
            </a:r>
            <a:endParaRPr lang="en-US" sz="1050" dirty="0"/>
          </a:p>
        </p:txBody>
      </p:sp>
      <p:sp>
        <p:nvSpPr>
          <p:cNvPr id="55" name="Shape 51"/>
          <p:cNvSpPr/>
          <p:nvPr/>
        </p:nvSpPr>
        <p:spPr>
          <a:xfrm>
            <a:off x="4622292" y="1773936"/>
            <a:ext cx="1417320" cy="457200"/>
          </a:xfrm>
          <a:prstGeom prst="roundRect">
            <a:avLst>
              <a:gd name="adj" fmla="val 10000"/>
            </a:avLst>
          </a:prstGeom>
          <a:solidFill>
            <a:srgbClr val="EAE5DB"/>
          </a:solidFill>
          <a:ln/>
        </p:spPr>
      </p:sp>
      <p:sp>
        <p:nvSpPr>
          <p:cNvPr id="56" name="Text 52"/>
          <p:cNvSpPr/>
          <p:nvPr/>
        </p:nvSpPr>
        <p:spPr>
          <a:xfrm>
            <a:off x="4622292" y="1773936"/>
            <a:ext cx="1417320" cy="457200"/>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Narrativas</a:t>
            </a:r>
            <a:endParaRPr lang="en-US" sz="1050" dirty="0"/>
          </a:p>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pedagógicas</a:t>
            </a:r>
            <a:endParaRPr lang="en-US" sz="1050" dirty="0"/>
          </a:p>
        </p:txBody>
      </p:sp>
      <p:sp>
        <p:nvSpPr>
          <p:cNvPr id="57" name="Shape 53"/>
          <p:cNvSpPr/>
          <p:nvPr/>
        </p:nvSpPr>
        <p:spPr>
          <a:xfrm>
            <a:off x="6149340" y="1773936"/>
            <a:ext cx="1417320" cy="457200"/>
          </a:xfrm>
          <a:prstGeom prst="roundRect">
            <a:avLst>
              <a:gd name="adj" fmla="val 10000"/>
            </a:avLst>
          </a:prstGeom>
          <a:solidFill>
            <a:srgbClr val="EAE5DB"/>
          </a:solidFill>
          <a:ln/>
        </p:spPr>
      </p:sp>
      <p:sp>
        <p:nvSpPr>
          <p:cNvPr id="58" name="Text 54"/>
          <p:cNvSpPr/>
          <p:nvPr/>
        </p:nvSpPr>
        <p:spPr>
          <a:xfrm>
            <a:off x="6149340" y="1773936"/>
            <a:ext cx="1417320" cy="457200"/>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Narrativas</a:t>
            </a:r>
            <a:endParaRPr lang="en-US" sz="1050" dirty="0"/>
          </a:p>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inteligentes</a:t>
            </a:r>
            <a:endParaRPr lang="en-US" sz="1050" dirty="0"/>
          </a:p>
        </p:txBody>
      </p:sp>
      <p:sp>
        <p:nvSpPr>
          <p:cNvPr id="59" name="Shape 55"/>
          <p:cNvSpPr/>
          <p:nvPr/>
        </p:nvSpPr>
        <p:spPr>
          <a:xfrm>
            <a:off x="174066" y="5158737"/>
            <a:ext cx="1417320" cy="438912"/>
          </a:xfrm>
          <a:prstGeom prst="roundRect">
            <a:avLst>
              <a:gd name="adj" fmla="val 10417"/>
            </a:avLst>
          </a:prstGeom>
          <a:solidFill>
            <a:srgbClr val="EAE5DB"/>
          </a:solidFill>
          <a:ln/>
        </p:spPr>
      </p:sp>
      <p:sp>
        <p:nvSpPr>
          <p:cNvPr id="60" name="Text 56"/>
          <p:cNvSpPr/>
          <p:nvPr/>
        </p:nvSpPr>
        <p:spPr>
          <a:xfrm>
            <a:off x="174066" y="5158737"/>
            <a:ext cx="1417320" cy="438912"/>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Cursos</a:t>
            </a:r>
            <a:endParaRPr lang="en-US" sz="1050" dirty="0"/>
          </a:p>
        </p:txBody>
      </p:sp>
      <p:sp>
        <p:nvSpPr>
          <p:cNvPr id="61" name="Shape 57"/>
          <p:cNvSpPr/>
          <p:nvPr/>
        </p:nvSpPr>
        <p:spPr>
          <a:xfrm>
            <a:off x="1682826" y="5158737"/>
            <a:ext cx="1417320" cy="438912"/>
          </a:xfrm>
          <a:prstGeom prst="roundRect">
            <a:avLst>
              <a:gd name="adj" fmla="val 10417"/>
            </a:avLst>
          </a:prstGeom>
          <a:solidFill>
            <a:srgbClr val="EAE5DB"/>
          </a:solidFill>
          <a:ln/>
        </p:spPr>
      </p:sp>
      <p:sp>
        <p:nvSpPr>
          <p:cNvPr id="62" name="Text 58"/>
          <p:cNvSpPr/>
          <p:nvPr/>
        </p:nvSpPr>
        <p:spPr>
          <a:xfrm>
            <a:off x="1682826" y="5158737"/>
            <a:ext cx="1417320" cy="438912"/>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Jornadas</a:t>
            </a:r>
            <a:endParaRPr lang="en-US" sz="1050" dirty="0"/>
          </a:p>
        </p:txBody>
      </p:sp>
      <p:sp>
        <p:nvSpPr>
          <p:cNvPr id="63" name="Shape 59"/>
          <p:cNvSpPr/>
          <p:nvPr/>
        </p:nvSpPr>
        <p:spPr>
          <a:xfrm>
            <a:off x="174066" y="5670801"/>
            <a:ext cx="1417320" cy="438912"/>
          </a:xfrm>
          <a:prstGeom prst="roundRect">
            <a:avLst>
              <a:gd name="adj" fmla="val 10417"/>
            </a:avLst>
          </a:prstGeom>
          <a:solidFill>
            <a:srgbClr val="EAE5DB"/>
          </a:solidFill>
          <a:ln/>
        </p:spPr>
      </p:sp>
      <p:sp>
        <p:nvSpPr>
          <p:cNvPr id="64" name="Text 60"/>
          <p:cNvSpPr/>
          <p:nvPr/>
        </p:nvSpPr>
        <p:spPr>
          <a:xfrm>
            <a:off x="174066" y="5670801"/>
            <a:ext cx="1417320" cy="438912"/>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Ciclo de</a:t>
            </a:r>
            <a:endParaRPr lang="en-US" sz="1050" dirty="0"/>
          </a:p>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conferencias</a:t>
            </a:r>
            <a:endParaRPr lang="en-US" sz="1050" dirty="0"/>
          </a:p>
        </p:txBody>
      </p:sp>
      <p:sp>
        <p:nvSpPr>
          <p:cNvPr id="65" name="Shape 61"/>
          <p:cNvSpPr/>
          <p:nvPr/>
        </p:nvSpPr>
        <p:spPr>
          <a:xfrm>
            <a:off x="1682826" y="5670801"/>
            <a:ext cx="1417320" cy="438912"/>
          </a:xfrm>
          <a:prstGeom prst="roundRect">
            <a:avLst>
              <a:gd name="adj" fmla="val 10417"/>
            </a:avLst>
          </a:prstGeom>
          <a:solidFill>
            <a:srgbClr val="EAE5DB"/>
          </a:solidFill>
          <a:ln/>
        </p:spPr>
      </p:sp>
      <p:sp>
        <p:nvSpPr>
          <p:cNvPr id="66" name="Text 62"/>
          <p:cNvSpPr/>
          <p:nvPr/>
        </p:nvSpPr>
        <p:spPr>
          <a:xfrm>
            <a:off x="1682826" y="5670801"/>
            <a:ext cx="1417320" cy="438912"/>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Postítulos</a:t>
            </a:r>
            <a:endParaRPr lang="en-US" sz="1050" dirty="0"/>
          </a:p>
        </p:txBody>
      </p:sp>
      <p:sp>
        <p:nvSpPr>
          <p:cNvPr id="67" name="Shape 63"/>
          <p:cNvSpPr/>
          <p:nvPr/>
        </p:nvSpPr>
        <p:spPr>
          <a:xfrm>
            <a:off x="1536962" y="1898792"/>
            <a:ext cx="1691640" cy="438912"/>
          </a:xfrm>
          <a:prstGeom prst="roundRect">
            <a:avLst>
              <a:gd name="adj" fmla="val 10417"/>
            </a:avLst>
          </a:prstGeom>
          <a:solidFill>
            <a:srgbClr val="EAE5DB"/>
          </a:solidFill>
          <a:ln/>
        </p:spPr>
      </p:sp>
      <p:sp>
        <p:nvSpPr>
          <p:cNvPr id="68" name="Text 64"/>
          <p:cNvSpPr/>
          <p:nvPr/>
        </p:nvSpPr>
        <p:spPr>
          <a:xfrm>
            <a:off x="1536962" y="1898792"/>
            <a:ext cx="1691640" cy="438912"/>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Planificación</a:t>
            </a:r>
            <a:endParaRPr lang="en-US" sz="1050" dirty="0"/>
          </a:p>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curricular</a:t>
            </a:r>
            <a:endParaRPr lang="en-US" sz="1050" dirty="0"/>
          </a:p>
        </p:txBody>
      </p:sp>
      <p:sp>
        <p:nvSpPr>
          <p:cNvPr id="69" name="Shape 65"/>
          <p:cNvSpPr/>
          <p:nvPr/>
        </p:nvSpPr>
        <p:spPr>
          <a:xfrm>
            <a:off x="1536962" y="2410856"/>
            <a:ext cx="1691640" cy="438912"/>
          </a:xfrm>
          <a:prstGeom prst="roundRect">
            <a:avLst>
              <a:gd name="adj" fmla="val 10417"/>
            </a:avLst>
          </a:prstGeom>
          <a:solidFill>
            <a:srgbClr val="EAE5DB"/>
          </a:solidFill>
          <a:ln/>
        </p:spPr>
      </p:sp>
      <p:sp>
        <p:nvSpPr>
          <p:cNvPr id="70" name="Text 66"/>
          <p:cNvSpPr/>
          <p:nvPr/>
        </p:nvSpPr>
        <p:spPr>
          <a:xfrm>
            <a:off x="1536962" y="2410856"/>
            <a:ext cx="1691640" cy="438912"/>
          </a:xfrm>
          <a:prstGeom prst="rect">
            <a:avLst/>
          </a:prstGeom>
          <a:noFill/>
          <a:ln/>
        </p:spPr>
        <p:txBody>
          <a:bodyPr wrap="square" lIns="0" tIns="0" rIns="0" bIns="0" rtlCol="0" anchor="ctr"/>
          <a:lstStyle/>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Evaluación en</a:t>
            </a:r>
            <a:endParaRPr lang="en-US" sz="1050" dirty="0"/>
          </a:p>
          <a:p>
            <a:pPr marL="0" indent="0" algn="ctr">
              <a:lnSpc>
                <a:spcPct val="95000"/>
              </a:lnSpc>
              <a:buNone/>
            </a:pPr>
            <a:r>
              <a:rPr lang="en-US" sz="1050" dirty="0">
                <a:solidFill>
                  <a:srgbClr val="3A3532"/>
                </a:solidFill>
                <a:latin typeface="Barlow Semi Condensed" pitchFamily="34" charset="0"/>
                <a:ea typeface="Barlow Semi Condensed" pitchFamily="34" charset="-122"/>
                <a:cs typeface="Barlow Semi Condensed" pitchFamily="34" charset="-120"/>
              </a:rPr>
              <a:t>proceso y formativa</a:t>
            </a:r>
            <a:endParaRPr lang="en-US" sz="1050" dirty="0"/>
          </a:p>
        </p:txBody>
      </p:sp>
      <p:sp>
        <p:nvSpPr>
          <p:cNvPr id="71" name="Text 67"/>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72" name="Text 68"/>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6E6862"/>
                </a:solidFill>
                <a:latin typeface="Barlow Semi Condensed" pitchFamily="34" charset="0"/>
                <a:ea typeface="Barlow Semi Condensed" pitchFamily="34" charset="-122"/>
                <a:cs typeface="Barlow Semi Condensed"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8183880" y="0"/>
            <a:ext cx="4005072" cy="6858000"/>
          </a:xfrm>
          <a:prstGeom prst="rect">
            <a:avLst/>
          </a:prstGeom>
          <a:solidFill>
            <a:srgbClr val="EB3A16"/>
          </a:solidFill>
          <a:ln/>
        </p:spPr>
      </p:sp>
      <p:sp>
        <p:nvSpPr>
          <p:cNvPr id="3" name="Shape 1"/>
          <p:cNvSpPr/>
          <p:nvPr/>
        </p:nvSpPr>
        <p:spPr>
          <a:xfrm>
            <a:off x="8183880" y="0"/>
            <a:ext cx="4005072" cy="658368"/>
          </a:xfrm>
          <a:prstGeom prst="rect">
            <a:avLst/>
          </a:prstGeom>
          <a:solidFill>
            <a:srgbClr val="FACD05"/>
          </a:solidFill>
          <a:ln/>
        </p:spPr>
      </p:sp>
      <p:sp>
        <p:nvSpPr>
          <p:cNvPr id="4" name="Shape 2"/>
          <p:cNvSpPr/>
          <p:nvPr/>
        </p:nvSpPr>
        <p:spPr>
          <a:xfrm>
            <a:off x="8997696" y="2834640"/>
            <a:ext cx="2377440" cy="2377440"/>
          </a:xfrm>
          <a:prstGeom prst="ellipse">
            <a:avLst/>
          </a:prstGeom>
          <a:solidFill>
            <a:srgbClr val="FFFFFF"/>
          </a:solidFill>
          <a:ln/>
        </p:spPr>
      </p:sp>
      <p:sp>
        <p:nvSpPr>
          <p:cNvPr id="5" name="Shape 3"/>
          <p:cNvSpPr/>
          <p:nvPr/>
        </p:nvSpPr>
        <p:spPr>
          <a:xfrm>
            <a:off x="8458200" y="5212080"/>
            <a:ext cx="1371600" cy="1371600"/>
          </a:xfrm>
          <a:prstGeom prst="ellipse">
            <a:avLst/>
          </a:prstGeom>
          <a:solidFill>
            <a:srgbClr val="FACD05"/>
          </a:solidFill>
          <a:ln/>
        </p:spPr>
      </p:sp>
      <p:sp>
        <p:nvSpPr>
          <p:cNvPr id="6" name="Shape 4"/>
          <p:cNvSpPr/>
          <p:nvPr/>
        </p:nvSpPr>
        <p:spPr>
          <a:xfrm>
            <a:off x="9683496" y="3063240"/>
            <a:ext cx="1005840" cy="1005840"/>
          </a:xfrm>
          <a:prstGeom prst="ellipse">
            <a:avLst/>
          </a:prstGeom>
          <a:solidFill>
            <a:srgbClr val="FFFFFF"/>
          </a:solidFill>
          <a:ln/>
        </p:spPr>
      </p:sp>
      <p:pic>
        <p:nvPicPr>
          <p:cNvPr id="7" name="Image 0" descr="icons/cap_EB3A16.png"/>
          <p:cNvPicPr>
            <a:picLocks noChangeAspect="1"/>
          </p:cNvPicPr>
          <p:nvPr/>
        </p:nvPicPr>
        <p:blipFill>
          <a:blip r:embed="rId3"/>
          <a:stretch>
            <a:fillRect/>
          </a:stretch>
        </p:blipFill>
        <p:spPr>
          <a:xfrm>
            <a:off x="9814255" y="3193999"/>
            <a:ext cx="744322" cy="744322"/>
          </a:xfrm>
          <a:prstGeom prst="rect">
            <a:avLst/>
          </a:prstGeom>
        </p:spPr>
      </p:pic>
      <p:pic>
        <p:nvPicPr>
          <p:cNvPr id="8" name="Image 1" descr="assets/logo_gobierno.png"/>
          <p:cNvPicPr>
            <a:picLocks noChangeAspect="1"/>
          </p:cNvPicPr>
          <p:nvPr/>
        </p:nvPicPr>
        <p:blipFill>
          <a:blip r:embed="rId4"/>
          <a:stretch>
            <a:fillRect/>
          </a:stretch>
        </p:blipFill>
        <p:spPr>
          <a:xfrm>
            <a:off x="548640" y="73152"/>
            <a:ext cx="1051560" cy="256032"/>
          </a:xfrm>
          <a:prstGeom prst="rect">
            <a:avLst/>
          </a:prstGeom>
        </p:spPr>
      </p:pic>
      <p:sp>
        <p:nvSpPr>
          <p:cNvPr id="9" name="Text 5"/>
          <p:cNvSpPr/>
          <p:nvPr/>
        </p:nvSpPr>
        <p:spPr>
          <a:xfrm>
            <a:off x="548640" y="384048"/>
            <a:ext cx="10789920" cy="274320"/>
          </a:xfrm>
          <a:prstGeom prst="rect">
            <a:avLst/>
          </a:prstGeom>
          <a:noFill/>
          <a:ln/>
        </p:spPr>
        <p:txBody>
          <a:bodyPr wrap="square" lIns="0" tIns="0" rIns="0" bIns="0" rtlCol="0" anchor="ctr"/>
          <a:lstStyle/>
          <a:p>
            <a:pPr marL="0" indent="0">
              <a:buNone/>
            </a:pPr>
            <a:r>
              <a:rPr lang="en-US" sz="1200" b="1" kern="0" spc="120" dirty="0">
                <a:solidFill>
                  <a:srgbClr val="EB3A16"/>
                </a:solidFill>
                <a:latin typeface="Barlow Semi Condensed" pitchFamily="34" charset="0"/>
                <a:ea typeface="Barlow Semi Condensed" pitchFamily="34" charset="-122"/>
                <a:cs typeface="Barlow Semi Condensed" pitchFamily="34" charset="-120"/>
              </a:rPr>
              <a:t>LÍNEA B · INSTITUCIONALIZACIÓN</a:t>
            </a:r>
            <a:endParaRPr lang="en-US" sz="1200" dirty="0"/>
          </a:p>
        </p:txBody>
      </p:sp>
      <p:sp>
        <p:nvSpPr>
          <p:cNvPr id="10" name="Text 6"/>
          <p:cNvSpPr/>
          <p:nvPr/>
        </p:nvSpPr>
        <p:spPr>
          <a:xfrm>
            <a:off x="548640" y="1207008"/>
            <a:ext cx="7315200" cy="594360"/>
          </a:xfrm>
          <a:prstGeom prst="rect">
            <a:avLst/>
          </a:prstGeom>
          <a:noFill/>
          <a:ln/>
        </p:spPr>
        <p:txBody>
          <a:bodyPr wrap="square" lIns="0" tIns="0" rIns="0" bIns="0" rtlCol="0" anchor="ctr"/>
          <a:lstStyle/>
          <a:p>
            <a:pPr marL="0" indent="0">
              <a:buNone/>
            </a:pPr>
            <a:r>
              <a:rPr lang="en-US" sz="2700" b="1" dirty="0">
                <a:solidFill>
                  <a:srgbClr val="2E2D2C"/>
                </a:solidFill>
                <a:latin typeface="Barlow Semi Condensed" pitchFamily="34" charset="0"/>
                <a:ea typeface="Barlow Semi Condensed" pitchFamily="34" charset="-122"/>
                <a:cs typeface="Barlow Semi Condensed" pitchFamily="34" charset="-120"/>
              </a:rPr>
              <a:t>El rol de los equipos técnicos</a:t>
            </a:r>
            <a:endParaRPr lang="en-US" sz="2700" dirty="0"/>
          </a:p>
        </p:txBody>
      </p:sp>
      <p:sp>
        <p:nvSpPr>
          <p:cNvPr id="11" name="Shape 7"/>
          <p:cNvSpPr/>
          <p:nvPr/>
        </p:nvSpPr>
        <p:spPr>
          <a:xfrm>
            <a:off x="548640" y="1920240"/>
            <a:ext cx="2267712" cy="2331720"/>
          </a:xfrm>
          <a:prstGeom prst="roundRect">
            <a:avLst>
              <a:gd name="adj" fmla="val 3226"/>
            </a:avLst>
          </a:prstGeom>
          <a:solidFill>
            <a:srgbClr val="F3F1EC"/>
          </a:solidFill>
          <a:ln/>
        </p:spPr>
      </p:sp>
      <p:sp>
        <p:nvSpPr>
          <p:cNvPr id="12" name="Shape 8"/>
          <p:cNvSpPr/>
          <p:nvPr/>
        </p:nvSpPr>
        <p:spPr>
          <a:xfrm>
            <a:off x="548640" y="1920240"/>
            <a:ext cx="2267712" cy="64008"/>
          </a:xfrm>
          <a:prstGeom prst="rect">
            <a:avLst/>
          </a:prstGeom>
          <a:solidFill>
            <a:srgbClr val="2E2D2C"/>
          </a:solidFill>
          <a:ln/>
        </p:spPr>
      </p:sp>
      <p:sp>
        <p:nvSpPr>
          <p:cNvPr id="13" name="Shape 9"/>
          <p:cNvSpPr/>
          <p:nvPr/>
        </p:nvSpPr>
        <p:spPr>
          <a:xfrm>
            <a:off x="768096" y="2139696"/>
            <a:ext cx="457200" cy="457200"/>
          </a:xfrm>
          <a:prstGeom prst="ellipse">
            <a:avLst/>
          </a:prstGeom>
          <a:solidFill>
            <a:srgbClr val="2E2D2C"/>
          </a:solidFill>
          <a:ln/>
        </p:spPr>
      </p:sp>
      <p:pic>
        <p:nvPicPr>
          <p:cNvPr id="14" name="Image 2" descr="icons/users_FFFFFF.png"/>
          <p:cNvPicPr>
            <a:picLocks noChangeAspect="1"/>
          </p:cNvPicPr>
          <p:nvPr/>
        </p:nvPicPr>
        <p:blipFill>
          <a:blip r:embed="rId5"/>
          <a:stretch>
            <a:fillRect/>
          </a:stretch>
        </p:blipFill>
        <p:spPr>
          <a:xfrm>
            <a:off x="827532" y="2199132"/>
            <a:ext cx="338328" cy="338328"/>
          </a:xfrm>
          <a:prstGeom prst="rect">
            <a:avLst/>
          </a:prstGeom>
        </p:spPr>
      </p:pic>
      <p:sp>
        <p:nvSpPr>
          <p:cNvPr id="15" name="Text 10"/>
          <p:cNvSpPr/>
          <p:nvPr/>
        </p:nvSpPr>
        <p:spPr>
          <a:xfrm>
            <a:off x="768096" y="2697480"/>
            <a:ext cx="1828800" cy="713232"/>
          </a:xfrm>
          <a:prstGeom prst="rect">
            <a:avLst/>
          </a:prstGeom>
          <a:noFill/>
          <a:ln/>
        </p:spPr>
        <p:txBody>
          <a:bodyPr wrap="square" lIns="0" tIns="0" rIns="0" bIns="0" rtlCol="0" anchor="t"/>
          <a:lstStyle/>
          <a:p>
            <a:pPr marL="0" indent="0">
              <a:lnSpc>
                <a:spcPct val="105000"/>
              </a:lnSpc>
              <a:buNone/>
            </a:pPr>
            <a:r>
              <a:rPr lang="en-US" sz="1300" b="1" dirty="0">
                <a:solidFill>
                  <a:srgbClr val="2E2D2C"/>
                </a:solidFill>
                <a:latin typeface="Barlow Semi Condensed" pitchFamily="34" charset="0"/>
                <a:ea typeface="Barlow Semi Condensed" pitchFamily="34" charset="-122"/>
                <a:cs typeface="Barlow Semi Condensed" pitchFamily="34" charset="-120"/>
              </a:rPr>
              <a:t>Rol de los referentes</a:t>
            </a:r>
            <a:endParaRPr lang="en-US" sz="1300" dirty="0"/>
          </a:p>
        </p:txBody>
      </p:sp>
      <p:sp>
        <p:nvSpPr>
          <p:cNvPr id="16" name="Text 11"/>
          <p:cNvSpPr/>
          <p:nvPr/>
        </p:nvSpPr>
        <p:spPr>
          <a:xfrm>
            <a:off x="768096" y="3193999"/>
            <a:ext cx="1828800" cy="920801"/>
          </a:xfrm>
          <a:prstGeom prst="rect">
            <a:avLst/>
          </a:prstGeom>
          <a:noFill/>
          <a:ln/>
        </p:spPr>
        <p:txBody>
          <a:bodyPr wrap="square" lIns="0" tIns="0" rIns="0" bIns="0" rtlCol="0" anchor="t"/>
          <a:lstStyle/>
          <a:p>
            <a:pPr marL="0" indent="0">
              <a:lnSpc>
                <a:spcPct val="115000"/>
              </a:lnSpc>
              <a:buNone/>
            </a:pPr>
            <a:r>
              <a:rPr lang="en-US" sz="1000" dirty="0">
                <a:solidFill>
                  <a:srgbClr val="3A3532"/>
                </a:solidFill>
                <a:latin typeface="Barlow Semi Condensed" pitchFamily="34" charset="0"/>
                <a:ea typeface="Barlow Semi Condensed" pitchFamily="34" charset="-122"/>
                <a:cs typeface="Barlow Semi Condensed" pitchFamily="34" charset="-120"/>
              </a:rPr>
              <a:t>Los equipos de gestión y los docentes participantes de los dispositivos actúan como referentes en sus carreras, favoreciendo la circulación de acuerdos pedagógicos.</a:t>
            </a:r>
            <a:endParaRPr lang="en-US" sz="1000" dirty="0"/>
          </a:p>
        </p:txBody>
      </p:sp>
      <p:sp>
        <p:nvSpPr>
          <p:cNvPr id="17" name="Shape 12"/>
          <p:cNvSpPr/>
          <p:nvPr/>
        </p:nvSpPr>
        <p:spPr>
          <a:xfrm>
            <a:off x="3072384" y="1920240"/>
            <a:ext cx="2267712" cy="2331720"/>
          </a:xfrm>
          <a:prstGeom prst="roundRect">
            <a:avLst>
              <a:gd name="adj" fmla="val 3226"/>
            </a:avLst>
          </a:prstGeom>
          <a:solidFill>
            <a:srgbClr val="F3F1EC"/>
          </a:solidFill>
          <a:ln/>
        </p:spPr>
      </p:sp>
      <p:sp>
        <p:nvSpPr>
          <p:cNvPr id="18" name="Shape 13"/>
          <p:cNvSpPr/>
          <p:nvPr/>
        </p:nvSpPr>
        <p:spPr>
          <a:xfrm>
            <a:off x="3072384" y="1920240"/>
            <a:ext cx="2267712" cy="64008"/>
          </a:xfrm>
          <a:prstGeom prst="rect">
            <a:avLst/>
          </a:prstGeom>
          <a:solidFill>
            <a:srgbClr val="EB3A16"/>
          </a:solidFill>
          <a:ln/>
        </p:spPr>
      </p:sp>
      <p:sp>
        <p:nvSpPr>
          <p:cNvPr id="19" name="Shape 14"/>
          <p:cNvSpPr/>
          <p:nvPr/>
        </p:nvSpPr>
        <p:spPr>
          <a:xfrm>
            <a:off x="3291840" y="2139696"/>
            <a:ext cx="457200" cy="457200"/>
          </a:xfrm>
          <a:prstGeom prst="ellipse">
            <a:avLst/>
          </a:prstGeom>
          <a:solidFill>
            <a:srgbClr val="EB3A16"/>
          </a:solidFill>
          <a:ln/>
        </p:spPr>
      </p:sp>
      <p:pic>
        <p:nvPicPr>
          <p:cNvPr id="20" name="Image 3" descr="icons/chart_FFFFFF.png"/>
          <p:cNvPicPr>
            <a:picLocks noChangeAspect="1"/>
          </p:cNvPicPr>
          <p:nvPr/>
        </p:nvPicPr>
        <p:blipFill>
          <a:blip r:embed="rId6"/>
          <a:stretch>
            <a:fillRect/>
          </a:stretch>
        </p:blipFill>
        <p:spPr>
          <a:xfrm>
            <a:off x="3351276" y="2199132"/>
            <a:ext cx="338328" cy="338328"/>
          </a:xfrm>
          <a:prstGeom prst="rect">
            <a:avLst/>
          </a:prstGeom>
        </p:spPr>
      </p:pic>
      <p:sp>
        <p:nvSpPr>
          <p:cNvPr id="21" name="Text 15"/>
          <p:cNvSpPr/>
          <p:nvPr/>
        </p:nvSpPr>
        <p:spPr>
          <a:xfrm>
            <a:off x="3291840" y="2697480"/>
            <a:ext cx="1828800" cy="713232"/>
          </a:xfrm>
          <a:prstGeom prst="rect">
            <a:avLst/>
          </a:prstGeom>
          <a:noFill/>
          <a:ln/>
        </p:spPr>
        <p:txBody>
          <a:bodyPr wrap="square" lIns="0" tIns="0" rIns="0" bIns="0" rtlCol="0" anchor="t"/>
          <a:lstStyle/>
          <a:p>
            <a:pPr marL="0" indent="0">
              <a:lnSpc>
                <a:spcPct val="105000"/>
              </a:lnSpc>
              <a:buNone/>
            </a:pPr>
            <a:r>
              <a:rPr lang="en-US" sz="1300" b="1" dirty="0">
                <a:solidFill>
                  <a:srgbClr val="2E2D2C"/>
                </a:solidFill>
                <a:latin typeface="Barlow Semi Condensed" pitchFamily="34" charset="0"/>
                <a:ea typeface="Barlow Semi Condensed" pitchFamily="34" charset="-122"/>
                <a:cs typeface="Barlow Semi Condensed" pitchFamily="34" charset="-120"/>
              </a:rPr>
              <a:t>Gestión por evidencias</a:t>
            </a:r>
            <a:endParaRPr lang="en-US" sz="1300" dirty="0"/>
          </a:p>
        </p:txBody>
      </p:sp>
      <p:sp>
        <p:nvSpPr>
          <p:cNvPr id="22" name="Text 16"/>
          <p:cNvSpPr/>
          <p:nvPr/>
        </p:nvSpPr>
        <p:spPr>
          <a:xfrm>
            <a:off x="3291840" y="3493008"/>
            <a:ext cx="1828800" cy="621792"/>
          </a:xfrm>
          <a:prstGeom prst="rect">
            <a:avLst/>
          </a:prstGeom>
          <a:noFill/>
          <a:ln/>
        </p:spPr>
        <p:txBody>
          <a:bodyPr wrap="square" lIns="0" tIns="0" rIns="0" bIns="0" rtlCol="0" anchor="t"/>
          <a:lstStyle/>
          <a:p>
            <a:pPr marL="0" indent="0">
              <a:lnSpc>
                <a:spcPct val="115000"/>
              </a:lnSpc>
              <a:buNone/>
            </a:pPr>
            <a:r>
              <a:rPr lang="en-US" sz="1000" dirty="0">
                <a:solidFill>
                  <a:srgbClr val="3A3532"/>
                </a:solidFill>
                <a:latin typeface="Barlow Semi Condensed" pitchFamily="34" charset="0"/>
                <a:ea typeface="Barlow Semi Condensed" pitchFamily="34" charset="-122"/>
                <a:cs typeface="Barlow Semi Condensed" pitchFamily="34" charset="-120"/>
              </a:rPr>
              <a:t>Informes, memorias pedagógicas y diagnósticos permiten ajustar las estrategias de lectura y escritura en cada disciplina.</a:t>
            </a:r>
            <a:endParaRPr lang="en-US" sz="1000" dirty="0"/>
          </a:p>
        </p:txBody>
      </p:sp>
      <p:sp>
        <p:nvSpPr>
          <p:cNvPr id="23" name="Shape 17"/>
          <p:cNvSpPr/>
          <p:nvPr/>
        </p:nvSpPr>
        <p:spPr>
          <a:xfrm>
            <a:off x="5596128" y="1920240"/>
            <a:ext cx="2267712" cy="2331720"/>
          </a:xfrm>
          <a:prstGeom prst="roundRect">
            <a:avLst>
              <a:gd name="adj" fmla="val 3226"/>
            </a:avLst>
          </a:prstGeom>
          <a:solidFill>
            <a:srgbClr val="F3F1EC"/>
          </a:solidFill>
          <a:ln/>
        </p:spPr>
      </p:sp>
      <p:sp>
        <p:nvSpPr>
          <p:cNvPr id="24" name="Shape 18"/>
          <p:cNvSpPr/>
          <p:nvPr/>
        </p:nvSpPr>
        <p:spPr>
          <a:xfrm>
            <a:off x="5596128" y="1920240"/>
            <a:ext cx="2267712" cy="64008"/>
          </a:xfrm>
          <a:prstGeom prst="rect">
            <a:avLst/>
          </a:prstGeom>
          <a:solidFill>
            <a:srgbClr val="719C29"/>
          </a:solidFill>
          <a:ln/>
        </p:spPr>
      </p:sp>
      <p:sp>
        <p:nvSpPr>
          <p:cNvPr id="25" name="Shape 19"/>
          <p:cNvSpPr/>
          <p:nvPr/>
        </p:nvSpPr>
        <p:spPr>
          <a:xfrm>
            <a:off x="5815584" y="2139696"/>
            <a:ext cx="457200" cy="457200"/>
          </a:xfrm>
          <a:prstGeom prst="ellipse">
            <a:avLst/>
          </a:prstGeom>
          <a:solidFill>
            <a:srgbClr val="719C29"/>
          </a:solidFill>
          <a:ln/>
        </p:spPr>
      </p:sp>
      <p:pic>
        <p:nvPicPr>
          <p:cNvPr id="26" name="Image 4" descr="icons/building_FFFFFF.png"/>
          <p:cNvPicPr>
            <a:picLocks noChangeAspect="1"/>
          </p:cNvPicPr>
          <p:nvPr/>
        </p:nvPicPr>
        <p:blipFill>
          <a:blip r:embed="rId7"/>
          <a:stretch>
            <a:fillRect/>
          </a:stretch>
        </p:blipFill>
        <p:spPr>
          <a:xfrm>
            <a:off x="5875020" y="2199132"/>
            <a:ext cx="338328" cy="338328"/>
          </a:xfrm>
          <a:prstGeom prst="rect">
            <a:avLst/>
          </a:prstGeom>
        </p:spPr>
      </p:pic>
      <p:sp>
        <p:nvSpPr>
          <p:cNvPr id="27" name="Text 20"/>
          <p:cNvSpPr/>
          <p:nvPr/>
        </p:nvSpPr>
        <p:spPr>
          <a:xfrm>
            <a:off x="5815584" y="2697480"/>
            <a:ext cx="1828800" cy="713232"/>
          </a:xfrm>
          <a:prstGeom prst="rect">
            <a:avLst/>
          </a:prstGeom>
          <a:noFill/>
          <a:ln/>
        </p:spPr>
        <p:txBody>
          <a:bodyPr wrap="square" lIns="0" tIns="0" rIns="0" bIns="0" rtlCol="0" anchor="t"/>
          <a:lstStyle/>
          <a:p>
            <a:pPr marL="0" indent="0">
              <a:lnSpc>
                <a:spcPct val="105000"/>
              </a:lnSpc>
              <a:buNone/>
            </a:pPr>
            <a:r>
              <a:rPr lang="en-US" sz="1300" b="1" dirty="0">
                <a:solidFill>
                  <a:srgbClr val="2E2D2C"/>
                </a:solidFill>
                <a:latin typeface="Barlow Semi Condensed" pitchFamily="34" charset="0"/>
                <a:ea typeface="Barlow Semi Condensed" pitchFamily="34" charset="-122"/>
                <a:cs typeface="Barlow Semi Condensed" pitchFamily="34" charset="-120"/>
              </a:rPr>
              <a:t>Articulación institucional</a:t>
            </a:r>
            <a:endParaRPr lang="en-US" sz="1300" dirty="0"/>
          </a:p>
        </p:txBody>
      </p:sp>
      <p:sp>
        <p:nvSpPr>
          <p:cNvPr id="28" name="Text 21"/>
          <p:cNvSpPr/>
          <p:nvPr/>
        </p:nvSpPr>
        <p:spPr>
          <a:xfrm>
            <a:off x="5815584" y="3493008"/>
            <a:ext cx="1828800" cy="621792"/>
          </a:xfrm>
          <a:prstGeom prst="rect">
            <a:avLst/>
          </a:prstGeom>
          <a:noFill/>
          <a:ln/>
        </p:spPr>
        <p:txBody>
          <a:bodyPr wrap="square" lIns="0" tIns="0" rIns="0" bIns="0" rtlCol="0" anchor="t"/>
          <a:lstStyle/>
          <a:p>
            <a:pPr marL="0" indent="0">
              <a:lnSpc>
                <a:spcPct val="115000"/>
              </a:lnSpc>
              <a:buNone/>
            </a:pPr>
            <a:r>
              <a:rPr lang="en-US" sz="1000" dirty="0">
                <a:solidFill>
                  <a:srgbClr val="3A3532"/>
                </a:solidFill>
                <a:latin typeface="Barlow Semi Condensed" pitchFamily="34" charset="0"/>
                <a:ea typeface="Barlow Semi Condensed" pitchFamily="34" charset="-122"/>
                <a:cs typeface="Barlow Semi Condensed" pitchFamily="34" charset="-120"/>
              </a:rPr>
              <a:t>La Dirección General de Nivel Superior actúa junto a Planeamiento e Investigación Educativa y Educación Técnico Profesional.</a:t>
            </a:r>
            <a:endParaRPr lang="en-US" sz="1000" dirty="0"/>
          </a:p>
        </p:txBody>
      </p:sp>
      <p:sp>
        <p:nvSpPr>
          <p:cNvPr id="29" name="Shape 22"/>
          <p:cNvSpPr/>
          <p:nvPr/>
        </p:nvSpPr>
        <p:spPr>
          <a:xfrm>
            <a:off x="548640" y="4526280"/>
            <a:ext cx="7315200" cy="0"/>
          </a:xfrm>
          <a:prstGeom prst="line">
            <a:avLst/>
          </a:prstGeom>
          <a:noFill/>
          <a:ln w="12700">
            <a:solidFill>
              <a:srgbClr val="D9D3C9"/>
            </a:solidFill>
            <a:prstDash val="solid"/>
          </a:ln>
        </p:spPr>
      </p:sp>
      <p:sp>
        <p:nvSpPr>
          <p:cNvPr id="30" name="Text 23"/>
          <p:cNvSpPr/>
          <p:nvPr/>
        </p:nvSpPr>
        <p:spPr>
          <a:xfrm>
            <a:off x="548640" y="4709160"/>
            <a:ext cx="7315200" cy="777240"/>
          </a:xfrm>
          <a:prstGeom prst="rect">
            <a:avLst/>
          </a:prstGeom>
          <a:noFill/>
          <a:ln/>
        </p:spPr>
        <p:txBody>
          <a:bodyPr wrap="square" lIns="0" tIns="0" rIns="0" bIns="0" rtlCol="0" anchor="t"/>
          <a:lstStyle/>
          <a:p>
            <a:pPr marL="0" indent="0">
              <a:lnSpc>
                <a:spcPct val="120000"/>
              </a:lnSpc>
              <a:buNone/>
            </a:pPr>
            <a:r>
              <a:rPr lang="en-US" sz="1300" dirty="0">
                <a:solidFill>
                  <a:srgbClr val="3A3532"/>
                </a:solidFill>
                <a:latin typeface="Barlow Semi Condensed" pitchFamily="34" charset="0"/>
                <a:ea typeface="Barlow Semi Condensed" pitchFamily="34" charset="-122"/>
                <a:cs typeface="Barlow Semi Condensed" pitchFamily="34" charset="-120"/>
              </a:rPr>
              <a:t>Todas las líneas se articulan dentro del </a:t>
            </a:r>
            <a:r>
              <a:rPr lang="en-US" sz="1300" b="1" dirty="0">
                <a:solidFill>
                  <a:srgbClr val="2E2D2C"/>
                </a:solidFill>
                <a:latin typeface="Barlow Semi Condensed" pitchFamily="34" charset="0"/>
                <a:ea typeface="Barlow Semi Condensed" pitchFamily="34" charset="-122"/>
                <a:cs typeface="Barlow Semi Condensed" pitchFamily="34" charset="-120"/>
              </a:rPr>
              <a:t>Plan de Compromiso por la Alfabetización</a:t>
            </a:r>
            <a:r>
              <a:rPr lang="en-US" sz="1300" dirty="0">
                <a:solidFill>
                  <a:srgbClr val="3A3532"/>
                </a:solidFill>
                <a:latin typeface="Barlow Semi Condensed" pitchFamily="34" charset="0"/>
                <a:ea typeface="Barlow Semi Condensed" pitchFamily="34" charset="-122"/>
                <a:cs typeface="Barlow Semi Condensed" pitchFamily="34" charset="-120"/>
              </a:rPr>
              <a:t> (Res. CFE N° 471/24), bajo la responsabilidad de la Referente de Alfabetización Académica y de los equipos técnicos de cada instituto.</a:t>
            </a:r>
            <a:endParaRPr lang="en-US" sz="1300" dirty="0"/>
          </a:p>
        </p:txBody>
      </p:sp>
      <p:sp>
        <p:nvSpPr>
          <p:cNvPr id="31" name="Text 24"/>
          <p:cNvSpPr/>
          <p:nvPr/>
        </p:nvSpPr>
        <p:spPr>
          <a:xfrm>
            <a:off x="548640" y="5596128"/>
            <a:ext cx="7315200" cy="502920"/>
          </a:xfrm>
          <a:prstGeom prst="rect">
            <a:avLst/>
          </a:prstGeom>
          <a:noFill/>
          <a:ln/>
        </p:spPr>
        <p:txBody>
          <a:bodyPr wrap="square" lIns="0" tIns="0" rIns="0" bIns="0" rtlCol="0" anchor="ctr"/>
          <a:lstStyle/>
          <a:p>
            <a:pPr marL="0" indent="0">
              <a:lnSpc>
                <a:spcPct val="110000"/>
              </a:lnSpc>
              <a:buNone/>
            </a:pPr>
            <a:r>
              <a:rPr lang="en-US" sz="1450" b="1" i="1" dirty="0">
                <a:solidFill>
                  <a:srgbClr val="C22F0F"/>
                </a:solidFill>
                <a:latin typeface="Barlow Semi Condensed" pitchFamily="34" charset="0"/>
                <a:ea typeface="Barlow Semi Condensed" pitchFamily="34" charset="-122"/>
                <a:cs typeface="Barlow Semi Condensed" pitchFamily="34" charset="-120"/>
              </a:rPr>
              <a:t>Gracias — a trabajar juntos por la alfabetización académica en el Nivel Superior.</a:t>
            </a:r>
            <a:endParaRPr lang="en-US" sz="1450" dirty="0"/>
          </a:p>
        </p:txBody>
      </p:sp>
      <p:sp>
        <p:nvSpPr>
          <p:cNvPr id="32" name="Text 25"/>
          <p:cNvSpPr/>
          <p:nvPr/>
        </p:nvSpPr>
        <p:spPr>
          <a:xfrm>
            <a:off x="457200" y="6473952"/>
            <a:ext cx="7315200" cy="274320"/>
          </a:xfrm>
          <a:prstGeom prst="rect">
            <a:avLst/>
          </a:prstGeom>
          <a:noFill/>
          <a:ln/>
        </p:spPr>
        <p:txBody>
          <a:bodyPr wrap="square" lIns="0" tIns="0" rIns="0" bIns="0" rtlCol="0" anchor="ctr"/>
          <a:lstStyle/>
          <a:p>
            <a:pPr marL="0" indent="0" algn="l">
              <a:buNone/>
            </a:pPr>
            <a:r>
              <a:rPr lang="en-US" sz="900" dirty="0">
                <a:solidFill>
                  <a:srgbClr val="6E6862"/>
                </a:solidFill>
                <a:latin typeface="Barlow Semi Condensed" pitchFamily="34" charset="0"/>
                <a:ea typeface="Barlow Semi Condensed" pitchFamily="34" charset="-122"/>
                <a:cs typeface="Barlow Semi Condensed" pitchFamily="34" charset="-120"/>
              </a:rPr>
              <a:t>Lineamientos sobre Acompañamiento a la Alfabetización Académica — Res. N° 2929/2026</a:t>
            </a:r>
            <a:endParaRPr lang="en-US" sz="900" dirty="0"/>
          </a:p>
        </p:txBody>
      </p:sp>
      <p:sp>
        <p:nvSpPr>
          <p:cNvPr id="33" name="Text 26"/>
          <p:cNvSpPr/>
          <p:nvPr/>
        </p:nvSpPr>
        <p:spPr>
          <a:xfrm>
            <a:off x="11274552" y="6473952"/>
            <a:ext cx="457200" cy="274320"/>
          </a:xfrm>
          <a:prstGeom prst="rect">
            <a:avLst/>
          </a:prstGeom>
          <a:noFill/>
          <a:ln/>
        </p:spPr>
        <p:txBody>
          <a:bodyPr wrap="square" lIns="0" tIns="0" rIns="0" bIns="0" rtlCol="0" anchor="ctr"/>
          <a:lstStyle/>
          <a:p>
            <a:pPr marL="0" indent="0" algn="r">
              <a:buNone/>
            </a:pPr>
            <a:r>
              <a:rPr lang="en-US" sz="900" dirty="0">
                <a:solidFill>
                  <a:srgbClr val="FFFFFF"/>
                </a:solidFill>
                <a:latin typeface="Barlow Semi Condensed" pitchFamily="34" charset="0"/>
                <a:ea typeface="Barlow Semi Condensed" pitchFamily="34" charset="-122"/>
                <a:cs typeface="Barlow Semi Condensed" pitchFamily="34" charset="-120"/>
              </a:rPr>
              <a:t>19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2462</Words>
  <Application>Microsoft Office PowerPoint</Application>
  <PresentationFormat>Panorámica</PresentationFormat>
  <Paragraphs>331</Paragraphs>
  <Slides>19</Slides>
  <Notes>19</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19</vt:i4>
      </vt:variant>
    </vt:vector>
  </HeadingPairs>
  <TitlesOfParts>
    <vt:vector size="22" baseType="lpstr">
      <vt:lpstr>Arial</vt:lpstr>
      <vt:lpstr>Barlow Semi Condensed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ALEXANDRA</cp:lastModifiedBy>
  <cp:revision>2</cp:revision>
  <dcterms:created xsi:type="dcterms:W3CDTF">2026-09-18T01:17:40Z</dcterms:created>
  <dcterms:modified xsi:type="dcterms:W3CDTF">2026-09-18T01:23:09Z</dcterms:modified>
</cp:coreProperties>
</file>