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99" r:id="rId4"/>
    <p:sldId id="259" r:id="rId5"/>
    <p:sldId id="297" r:id="rId6"/>
    <p:sldId id="282" r:id="rId7"/>
    <p:sldId id="261" r:id="rId8"/>
    <p:sldId id="283" r:id="rId9"/>
    <p:sldId id="287" r:id="rId10"/>
    <p:sldId id="292" r:id="rId11"/>
    <p:sldId id="293" r:id="rId12"/>
    <p:sldId id="294" r:id="rId13"/>
    <p:sldId id="298" r:id="rId14"/>
    <p:sldId id="295" r:id="rId15"/>
    <p:sldId id="281" r:id="rId16"/>
  </p:sldIdLst>
  <p:sldSz cx="9144000" cy="5143500" type="screen16x9"/>
  <p:notesSz cx="6858000" cy="9144000"/>
  <p:embeddedFontLst>
    <p:embeddedFont>
      <p:font typeface="Barlow" panose="00000500000000000000" pitchFamily="2" charset="0"/>
      <p:regular r:id="rId18"/>
      <p:bold r:id="rId19"/>
      <p:italic r:id="rId20"/>
      <p:boldItalic r:id="rId21"/>
    </p:embeddedFont>
    <p:embeddedFont>
      <p:font typeface="Barlow Semi Condensed" panose="00000506000000000000" pitchFamily="2" charset="0"/>
      <p:regular r:id="rId22"/>
      <p:bold r:id="rId23"/>
      <p:italic r:id="rId24"/>
      <p:boldItalic r:id="rId25"/>
    </p:embeddedFont>
    <p:embeddedFont>
      <p:font typeface="Barlow Semi Condensed ExtraBold" panose="00000906000000000000" pitchFamily="2" charset="0"/>
      <p:bold r:id="rId26"/>
      <p:boldItalic r:id="rId27"/>
    </p:embeddedFont>
    <p:embeddedFont>
      <p:font typeface="Barlow Semi Condensed SemiBold" panose="00000706000000000000" pitchFamily="2" charset="0"/>
      <p:regular r:id="rId28"/>
      <p:bold r:id="rId29"/>
      <p:italic r:id="rId30"/>
      <p:boldItalic r:id="rId31"/>
    </p:embeddedFont>
    <p:embeddedFont>
      <p:font typeface="Montserrat" panose="00000500000000000000" pitchFamily="2" charset="0"/>
      <p:regular r:id="rId32"/>
      <p:bold r:id="rId33"/>
      <p:italic r:id="rId34"/>
      <p:boldItalic r:id="rId35"/>
    </p:embeddedFont>
    <p:embeddedFont>
      <p:font typeface="Montserrat Black" panose="00000A00000000000000" pitchFamily="2" charset="0"/>
      <p:bold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0" roundtripDataSignature="AMtx7miQhHQBKqDIpRjuNpGy1rsO5L+CF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50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64CFD7D-FAAE-4F1E-A0D3-E1204850A673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A5BDC4C-757F-4075-9C00-6DCE598DD128}">
      <dgm:prSet phldrT="[Texto]"/>
      <dgm:spPr/>
      <dgm:t>
        <a:bodyPr/>
        <a:lstStyle/>
        <a:p>
          <a:r>
            <a:rPr lang="es-ES" dirty="0"/>
            <a:t>Pre-operativa</a:t>
          </a:r>
        </a:p>
      </dgm:t>
    </dgm:pt>
    <dgm:pt modelId="{8BAE4E37-959F-4322-8568-FC5DD19ABF6C}" type="parTrans" cxnId="{1153F828-863F-49B2-8B83-7BA20CE84580}">
      <dgm:prSet/>
      <dgm:spPr/>
      <dgm:t>
        <a:bodyPr/>
        <a:lstStyle/>
        <a:p>
          <a:endParaRPr lang="es-ES"/>
        </a:p>
      </dgm:t>
    </dgm:pt>
    <dgm:pt modelId="{C67D722B-8A67-44BA-B4E5-F9C5D57274C4}" type="sibTrans" cxnId="{1153F828-863F-49B2-8B83-7BA20CE84580}">
      <dgm:prSet/>
      <dgm:spPr/>
      <dgm:t>
        <a:bodyPr/>
        <a:lstStyle/>
        <a:p>
          <a:endParaRPr lang="es-ES"/>
        </a:p>
      </dgm:t>
    </dgm:pt>
    <dgm:pt modelId="{70A12010-63DC-4C4E-8756-E507B22E28A8}">
      <dgm:prSet phldrT="[Texto]"/>
      <dgm:spPr/>
      <dgm:t>
        <a:bodyPr/>
        <a:lstStyle/>
        <a:p>
          <a:r>
            <a:rPr lang="es-ES" dirty="0"/>
            <a:t>Comunicación y sensibilización</a:t>
          </a:r>
        </a:p>
      </dgm:t>
    </dgm:pt>
    <dgm:pt modelId="{4FD9D667-4F45-4CD2-AB6B-3CD25F033679}" type="parTrans" cxnId="{1E4D67CE-9D05-4755-8831-DDE924C12E3C}">
      <dgm:prSet/>
      <dgm:spPr/>
      <dgm:t>
        <a:bodyPr/>
        <a:lstStyle/>
        <a:p>
          <a:endParaRPr lang="es-ES"/>
        </a:p>
      </dgm:t>
    </dgm:pt>
    <dgm:pt modelId="{B3FE93BB-EA03-44A5-80E3-7D7BEC1E6CD4}" type="sibTrans" cxnId="{1E4D67CE-9D05-4755-8831-DDE924C12E3C}">
      <dgm:prSet/>
      <dgm:spPr/>
      <dgm:t>
        <a:bodyPr/>
        <a:lstStyle/>
        <a:p>
          <a:endParaRPr lang="es-ES"/>
        </a:p>
      </dgm:t>
    </dgm:pt>
    <dgm:pt modelId="{37C59D41-D4CF-4632-8385-48FBBD39E5AF}">
      <dgm:prSet phldrT="[Texto]"/>
      <dgm:spPr/>
      <dgm:t>
        <a:bodyPr/>
        <a:lstStyle/>
        <a:p>
          <a:r>
            <a:rPr lang="es-ES" dirty="0"/>
            <a:t>Operativa</a:t>
          </a:r>
        </a:p>
      </dgm:t>
    </dgm:pt>
    <dgm:pt modelId="{469956B4-ECB4-4FF2-981A-2EE584B3466E}" type="parTrans" cxnId="{8ACAC3DB-514E-4CF5-986F-84A4AF97E5D7}">
      <dgm:prSet/>
      <dgm:spPr/>
      <dgm:t>
        <a:bodyPr/>
        <a:lstStyle/>
        <a:p>
          <a:endParaRPr lang="es-ES"/>
        </a:p>
      </dgm:t>
    </dgm:pt>
    <dgm:pt modelId="{E1C47E4D-959C-4D8A-BE5D-4A6A8D8B8852}" type="sibTrans" cxnId="{8ACAC3DB-514E-4CF5-986F-84A4AF97E5D7}">
      <dgm:prSet/>
      <dgm:spPr/>
      <dgm:t>
        <a:bodyPr/>
        <a:lstStyle/>
        <a:p>
          <a:endParaRPr lang="es-ES"/>
        </a:p>
      </dgm:t>
    </dgm:pt>
    <dgm:pt modelId="{1A16597A-FC82-4DBB-99A5-97F871157D8F}">
      <dgm:prSet phldrT="[Texto]"/>
      <dgm:spPr/>
      <dgm:t>
        <a:bodyPr/>
        <a:lstStyle/>
        <a:p>
          <a:r>
            <a:rPr lang="es-ES" dirty="0"/>
            <a:t>Evaluación de comprensión autónoma de texto escrito.</a:t>
          </a:r>
        </a:p>
      </dgm:t>
    </dgm:pt>
    <dgm:pt modelId="{E5AB472C-289A-40E9-AE10-F6F0C4E8377D}" type="parTrans" cxnId="{A8F2EA7D-9764-4D87-9B9B-1CEFA1E0CD65}">
      <dgm:prSet/>
      <dgm:spPr/>
      <dgm:t>
        <a:bodyPr/>
        <a:lstStyle/>
        <a:p>
          <a:endParaRPr lang="es-ES"/>
        </a:p>
      </dgm:t>
    </dgm:pt>
    <dgm:pt modelId="{9B3CA1A0-B7E6-47FB-A125-495FCAB4B987}" type="sibTrans" cxnId="{A8F2EA7D-9764-4D87-9B9B-1CEFA1E0CD65}">
      <dgm:prSet/>
      <dgm:spPr/>
      <dgm:t>
        <a:bodyPr/>
        <a:lstStyle/>
        <a:p>
          <a:endParaRPr lang="es-ES"/>
        </a:p>
      </dgm:t>
    </dgm:pt>
    <dgm:pt modelId="{A9E6E8AF-A192-4099-8EDD-201B9971A50B}">
      <dgm:prSet phldrT="[Texto]"/>
      <dgm:spPr/>
      <dgm:t>
        <a:bodyPr/>
        <a:lstStyle/>
        <a:p>
          <a:r>
            <a:rPr lang="es-ES" dirty="0"/>
            <a:t>Post-operativa</a:t>
          </a:r>
        </a:p>
      </dgm:t>
    </dgm:pt>
    <dgm:pt modelId="{2EA4E932-DFF4-4906-8BA5-A429C7EEB81A}" type="parTrans" cxnId="{6651E897-50A5-4A04-87C7-9517680A4A3D}">
      <dgm:prSet/>
      <dgm:spPr/>
      <dgm:t>
        <a:bodyPr/>
        <a:lstStyle/>
        <a:p>
          <a:endParaRPr lang="es-ES"/>
        </a:p>
      </dgm:t>
    </dgm:pt>
    <dgm:pt modelId="{B8551FB5-5865-43F1-A378-8B02F284C1B4}" type="sibTrans" cxnId="{6651E897-50A5-4A04-87C7-9517680A4A3D}">
      <dgm:prSet/>
      <dgm:spPr/>
      <dgm:t>
        <a:bodyPr/>
        <a:lstStyle/>
        <a:p>
          <a:endParaRPr lang="es-ES"/>
        </a:p>
      </dgm:t>
    </dgm:pt>
    <dgm:pt modelId="{7DFAC51C-EBF7-41FE-A5AD-AEB5FEA317D1}">
      <dgm:prSet phldrT="[Texto]" custT="1"/>
      <dgm:spPr/>
      <dgm:t>
        <a:bodyPr/>
        <a:lstStyle/>
        <a:p>
          <a:r>
            <a:rPr lang="es-ES" sz="1600" dirty="0"/>
            <a:t>Registro de resultados en Gestión Educativa</a:t>
          </a:r>
        </a:p>
      </dgm:t>
    </dgm:pt>
    <dgm:pt modelId="{967A69E2-DAFD-4389-B97D-BCE42B5E5320}" type="parTrans" cxnId="{55C08372-8CAA-4549-9FB0-121B2B6DB635}">
      <dgm:prSet/>
      <dgm:spPr/>
      <dgm:t>
        <a:bodyPr/>
        <a:lstStyle/>
        <a:p>
          <a:endParaRPr lang="es-ES"/>
        </a:p>
      </dgm:t>
    </dgm:pt>
    <dgm:pt modelId="{0FCA6DD1-95A2-4454-8C9F-16BF2EC4A844}" type="sibTrans" cxnId="{55C08372-8CAA-4549-9FB0-121B2B6DB635}">
      <dgm:prSet/>
      <dgm:spPr/>
      <dgm:t>
        <a:bodyPr/>
        <a:lstStyle/>
        <a:p>
          <a:endParaRPr lang="es-ES"/>
        </a:p>
      </dgm:t>
    </dgm:pt>
    <dgm:pt modelId="{B87F6A75-36A3-4A92-8267-CFAFFBD6C951}">
      <dgm:prSet phldrT="[Texto]"/>
      <dgm:spPr/>
      <dgm:t>
        <a:bodyPr/>
        <a:lstStyle/>
        <a:p>
          <a:r>
            <a:rPr lang="es-ES" dirty="0"/>
            <a:t>Evaluación de fluidez lectora.</a:t>
          </a:r>
        </a:p>
      </dgm:t>
    </dgm:pt>
    <dgm:pt modelId="{0B676A98-1466-42AB-A472-2637610F86EA}" type="parTrans" cxnId="{57F72E16-07C7-4069-9AEE-C64000EE2739}">
      <dgm:prSet/>
      <dgm:spPr/>
      <dgm:t>
        <a:bodyPr/>
        <a:lstStyle/>
        <a:p>
          <a:endParaRPr lang="es-ES"/>
        </a:p>
      </dgm:t>
    </dgm:pt>
    <dgm:pt modelId="{96DE00E0-30B3-4C34-AFDB-E482BFA267E5}" type="sibTrans" cxnId="{57F72E16-07C7-4069-9AEE-C64000EE2739}">
      <dgm:prSet/>
      <dgm:spPr/>
      <dgm:t>
        <a:bodyPr/>
        <a:lstStyle/>
        <a:p>
          <a:endParaRPr lang="es-ES"/>
        </a:p>
      </dgm:t>
    </dgm:pt>
    <dgm:pt modelId="{365BC9BC-C576-41DA-B1BE-BF340E0C3CCB}" type="pres">
      <dgm:prSet presAssocID="{464CFD7D-FAAE-4F1E-A0D3-E1204850A673}" presName="rootnode" presStyleCnt="0">
        <dgm:presLayoutVars>
          <dgm:chMax/>
          <dgm:chPref/>
          <dgm:dir/>
          <dgm:animLvl val="lvl"/>
        </dgm:presLayoutVars>
      </dgm:prSet>
      <dgm:spPr/>
    </dgm:pt>
    <dgm:pt modelId="{CB2F0CEC-6EB1-445E-9D46-D847705A157B}" type="pres">
      <dgm:prSet presAssocID="{5A5BDC4C-757F-4075-9C00-6DCE598DD128}" presName="composite" presStyleCnt="0"/>
      <dgm:spPr/>
    </dgm:pt>
    <dgm:pt modelId="{7AC3A001-C74B-433F-B851-90FFB93DD917}" type="pres">
      <dgm:prSet presAssocID="{5A5BDC4C-757F-4075-9C00-6DCE598DD128}" presName="bentUpArrow1" presStyleLbl="alignImgPlace1" presStyleIdx="0" presStyleCnt="2"/>
      <dgm:spPr/>
    </dgm:pt>
    <dgm:pt modelId="{60A0C6E5-3B13-435B-AB82-EAB12BC02FF4}" type="pres">
      <dgm:prSet presAssocID="{5A5BDC4C-757F-4075-9C00-6DCE598DD128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71764CC5-FE09-4EA9-A4FC-0EE1A61A3818}" type="pres">
      <dgm:prSet presAssocID="{5A5BDC4C-757F-4075-9C00-6DCE598DD128}" presName="ChildText" presStyleLbl="revTx" presStyleIdx="0" presStyleCnt="3" custScaleX="439993" custLinFactX="80157" custLinFactNeighborX="100000" custLinFactNeighborY="-1768">
        <dgm:presLayoutVars>
          <dgm:chMax val="0"/>
          <dgm:chPref val="0"/>
          <dgm:bulletEnabled val="1"/>
        </dgm:presLayoutVars>
      </dgm:prSet>
      <dgm:spPr/>
    </dgm:pt>
    <dgm:pt modelId="{E93925CF-F87C-4B9E-B9B3-3C396F8414B1}" type="pres">
      <dgm:prSet presAssocID="{C67D722B-8A67-44BA-B4E5-F9C5D57274C4}" presName="sibTrans" presStyleCnt="0"/>
      <dgm:spPr/>
    </dgm:pt>
    <dgm:pt modelId="{729D414D-9255-4B7F-BC89-BC6C4D78D6CD}" type="pres">
      <dgm:prSet presAssocID="{37C59D41-D4CF-4632-8385-48FBBD39E5AF}" presName="composite" presStyleCnt="0"/>
      <dgm:spPr/>
    </dgm:pt>
    <dgm:pt modelId="{0058EB19-C808-4238-BB1C-487D605AF9F4}" type="pres">
      <dgm:prSet presAssocID="{37C59D41-D4CF-4632-8385-48FBBD39E5AF}" presName="bentUpArrow1" presStyleLbl="alignImgPlace1" presStyleIdx="1" presStyleCnt="2" custLinFactNeighborX="-34783" custLinFactNeighborY="-11138"/>
      <dgm:spPr/>
    </dgm:pt>
    <dgm:pt modelId="{59F96BF6-4F5D-4007-B860-D63EA5D7663D}" type="pres">
      <dgm:prSet presAssocID="{37C59D41-D4CF-4632-8385-48FBBD39E5AF}" presName="ParentText" presStyleLbl="node1" presStyleIdx="1" presStyleCnt="3" custLinFactNeighborX="-22947" custLinFactNeighborY="-10320">
        <dgm:presLayoutVars>
          <dgm:chMax val="1"/>
          <dgm:chPref val="1"/>
          <dgm:bulletEnabled val="1"/>
        </dgm:presLayoutVars>
      </dgm:prSet>
      <dgm:spPr/>
    </dgm:pt>
    <dgm:pt modelId="{E15E1963-11F6-4132-B0B4-66573302D763}" type="pres">
      <dgm:prSet presAssocID="{37C59D41-D4CF-4632-8385-48FBBD39E5AF}" presName="ChildText" presStyleLbl="revTx" presStyleIdx="1" presStyleCnt="3" custScaleX="317535" custLinFactNeighborX="85776" custLinFactNeighborY="-10175">
        <dgm:presLayoutVars>
          <dgm:chMax val="0"/>
          <dgm:chPref val="0"/>
          <dgm:bulletEnabled val="1"/>
        </dgm:presLayoutVars>
      </dgm:prSet>
      <dgm:spPr/>
    </dgm:pt>
    <dgm:pt modelId="{7567762D-521F-451F-9A91-9135B69AE879}" type="pres">
      <dgm:prSet presAssocID="{E1C47E4D-959C-4D8A-BE5D-4A6A8D8B8852}" presName="sibTrans" presStyleCnt="0"/>
      <dgm:spPr/>
    </dgm:pt>
    <dgm:pt modelId="{24D9959F-FB86-46B3-BDB5-5DA4A8EAFB9A}" type="pres">
      <dgm:prSet presAssocID="{A9E6E8AF-A192-4099-8EDD-201B9971A50B}" presName="composite" presStyleCnt="0"/>
      <dgm:spPr/>
    </dgm:pt>
    <dgm:pt modelId="{D194E5B9-E5A3-4C6A-8DC1-963212DAA355}" type="pres">
      <dgm:prSet presAssocID="{A9E6E8AF-A192-4099-8EDD-201B9971A50B}" presName="ParentText" presStyleLbl="node1" presStyleIdx="2" presStyleCnt="3" custLinFactNeighborX="-74810" custLinFactNeighborY="-24574">
        <dgm:presLayoutVars>
          <dgm:chMax val="1"/>
          <dgm:chPref val="1"/>
          <dgm:bulletEnabled val="1"/>
        </dgm:presLayoutVars>
      </dgm:prSet>
      <dgm:spPr/>
    </dgm:pt>
    <dgm:pt modelId="{10078242-9AC5-4D8B-978A-7C977623B301}" type="pres">
      <dgm:prSet presAssocID="{A9E6E8AF-A192-4099-8EDD-201B9971A50B}" presName="FinalChildText" presStyleLbl="revTx" presStyleIdx="2" presStyleCnt="3" custScaleX="289932" custLinFactNeighborX="-3174" custLinFactNeighborY="-21157">
        <dgm:presLayoutVars>
          <dgm:chMax val="0"/>
          <dgm:chPref val="0"/>
          <dgm:bulletEnabled val="1"/>
        </dgm:presLayoutVars>
      </dgm:prSet>
      <dgm:spPr/>
    </dgm:pt>
  </dgm:ptLst>
  <dgm:cxnLst>
    <dgm:cxn modelId="{598AC408-A24E-4BF6-A59B-DDA50778AAFA}" type="presOf" srcId="{5A5BDC4C-757F-4075-9C00-6DCE598DD128}" destId="{60A0C6E5-3B13-435B-AB82-EAB12BC02FF4}" srcOrd="0" destOrd="0" presId="urn:microsoft.com/office/officeart/2005/8/layout/StepDownProcess"/>
    <dgm:cxn modelId="{7F1F4C11-FFC8-405B-BF83-BEDC698096F0}" type="presOf" srcId="{A9E6E8AF-A192-4099-8EDD-201B9971A50B}" destId="{D194E5B9-E5A3-4C6A-8DC1-963212DAA355}" srcOrd="0" destOrd="0" presId="urn:microsoft.com/office/officeart/2005/8/layout/StepDownProcess"/>
    <dgm:cxn modelId="{78621F15-229C-4BF3-95BA-7D5668230718}" type="presOf" srcId="{7DFAC51C-EBF7-41FE-A5AD-AEB5FEA317D1}" destId="{10078242-9AC5-4D8B-978A-7C977623B301}" srcOrd="0" destOrd="0" presId="urn:microsoft.com/office/officeart/2005/8/layout/StepDownProcess"/>
    <dgm:cxn modelId="{57F72E16-07C7-4069-9AEE-C64000EE2739}" srcId="{37C59D41-D4CF-4632-8385-48FBBD39E5AF}" destId="{B87F6A75-36A3-4A92-8267-CFAFFBD6C951}" srcOrd="0" destOrd="0" parTransId="{0B676A98-1466-42AB-A472-2637610F86EA}" sibTransId="{96DE00E0-30B3-4C34-AFDB-E482BFA267E5}"/>
    <dgm:cxn modelId="{CE1A8D18-7FA8-4841-8EF4-ECAB4D0891B5}" type="presOf" srcId="{37C59D41-D4CF-4632-8385-48FBBD39E5AF}" destId="{59F96BF6-4F5D-4007-B860-D63EA5D7663D}" srcOrd="0" destOrd="0" presId="urn:microsoft.com/office/officeart/2005/8/layout/StepDownProcess"/>
    <dgm:cxn modelId="{1153F828-863F-49B2-8B83-7BA20CE84580}" srcId="{464CFD7D-FAAE-4F1E-A0D3-E1204850A673}" destId="{5A5BDC4C-757F-4075-9C00-6DCE598DD128}" srcOrd="0" destOrd="0" parTransId="{8BAE4E37-959F-4322-8568-FC5DD19ABF6C}" sibTransId="{C67D722B-8A67-44BA-B4E5-F9C5D57274C4}"/>
    <dgm:cxn modelId="{217DA434-6DE5-44EB-A8CB-3903E964C5E0}" type="presOf" srcId="{B87F6A75-36A3-4A92-8267-CFAFFBD6C951}" destId="{E15E1963-11F6-4132-B0B4-66573302D763}" srcOrd="0" destOrd="0" presId="urn:microsoft.com/office/officeart/2005/8/layout/StepDownProcess"/>
    <dgm:cxn modelId="{55C08372-8CAA-4549-9FB0-121B2B6DB635}" srcId="{A9E6E8AF-A192-4099-8EDD-201B9971A50B}" destId="{7DFAC51C-EBF7-41FE-A5AD-AEB5FEA317D1}" srcOrd="0" destOrd="0" parTransId="{967A69E2-DAFD-4389-B97D-BCE42B5E5320}" sibTransId="{0FCA6DD1-95A2-4454-8C9F-16BF2EC4A844}"/>
    <dgm:cxn modelId="{A8F2EA7D-9764-4D87-9B9B-1CEFA1E0CD65}" srcId="{37C59D41-D4CF-4632-8385-48FBBD39E5AF}" destId="{1A16597A-FC82-4DBB-99A5-97F871157D8F}" srcOrd="1" destOrd="0" parTransId="{E5AB472C-289A-40E9-AE10-F6F0C4E8377D}" sibTransId="{9B3CA1A0-B7E6-47FB-A125-495FCAB4B987}"/>
    <dgm:cxn modelId="{6651E897-50A5-4A04-87C7-9517680A4A3D}" srcId="{464CFD7D-FAAE-4F1E-A0D3-E1204850A673}" destId="{A9E6E8AF-A192-4099-8EDD-201B9971A50B}" srcOrd="2" destOrd="0" parTransId="{2EA4E932-DFF4-4906-8BA5-A429C7EEB81A}" sibTransId="{B8551FB5-5865-43F1-A378-8B02F284C1B4}"/>
    <dgm:cxn modelId="{C4B4D8AF-31AC-412A-B810-46FB7450DFB4}" type="presOf" srcId="{70A12010-63DC-4C4E-8756-E507B22E28A8}" destId="{71764CC5-FE09-4EA9-A4FC-0EE1A61A3818}" srcOrd="0" destOrd="0" presId="urn:microsoft.com/office/officeart/2005/8/layout/StepDownProcess"/>
    <dgm:cxn modelId="{88F9FCC7-6728-412A-A434-11F55E28EABF}" type="presOf" srcId="{1A16597A-FC82-4DBB-99A5-97F871157D8F}" destId="{E15E1963-11F6-4132-B0B4-66573302D763}" srcOrd="0" destOrd="1" presId="urn:microsoft.com/office/officeart/2005/8/layout/StepDownProcess"/>
    <dgm:cxn modelId="{1E4D67CE-9D05-4755-8831-DDE924C12E3C}" srcId="{5A5BDC4C-757F-4075-9C00-6DCE598DD128}" destId="{70A12010-63DC-4C4E-8756-E507B22E28A8}" srcOrd="0" destOrd="0" parTransId="{4FD9D667-4F45-4CD2-AB6B-3CD25F033679}" sibTransId="{B3FE93BB-EA03-44A5-80E3-7D7BEC1E6CD4}"/>
    <dgm:cxn modelId="{260157D1-ED4A-40CA-9D43-9AC3024B6B1E}" type="presOf" srcId="{464CFD7D-FAAE-4F1E-A0D3-E1204850A673}" destId="{365BC9BC-C576-41DA-B1BE-BF340E0C3CCB}" srcOrd="0" destOrd="0" presId="urn:microsoft.com/office/officeart/2005/8/layout/StepDownProcess"/>
    <dgm:cxn modelId="{8ACAC3DB-514E-4CF5-986F-84A4AF97E5D7}" srcId="{464CFD7D-FAAE-4F1E-A0D3-E1204850A673}" destId="{37C59D41-D4CF-4632-8385-48FBBD39E5AF}" srcOrd="1" destOrd="0" parTransId="{469956B4-ECB4-4FF2-981A-2EE584B3466E}" sibTransId="{E1C47E4D-959C-4D8A-BE5D-4A6A8D8B8852}"/>
    <dgm:cxn modelId="{1414E93B-3F9D-4C39-821F-8651D9A5DA04}" type="presParOf" srcId="{365BC9BC-C576-41DA-B1BE-BF340E0C3CCB}" destId="{CB2F0CEC-6EB1-445E-9D46-D847705A157B}" srcOrd="0" destOrd="0" presId="urn:microsoft.com/office/officeart/2005/8/layout/StepDownProcess"/>
    <dgm:cxn modelId="{336E5CD5-0E03-4D98-B5F0-246110BE1791}" type="presParOf" srcId="{CB2F0CEC-6EB1-445E-9D46-D847705A157B}" destId="{7AC3A001-C74B-433F-B851-90FFB93DD917}" srcOrd="0" destOrd="0" presId="urn:microsoft.com/office/officeart/2005/8/layout/StepDownProcess"/>
    <dgm:cxn modelId="{DC02BC8D-7EAD-4978-A001-6A6E599D13A5}" type="presParOf" srcId="{CB2F0CEC-6EB1-445E-9D46-D847705A157B}" destId="{60A0C6E5-3B13-435B-AB82-EAB12BC02FF4}" srcOrd="1" destOrd="0" presId="urn:microsoft.com/office/officeart/2005/8/layout/StepDownProcess"/>
    <dgm:cxn modelId="{4CEBFD98-0453-4EC3-952B-26172ACA91C7}" type="presParOf" srcId="{CB2F0CEC-6EB1-445E-9D46-D847705A157B}" destId="{71764CC5-FE09-4EA9-A4FC-0EE1A61A3818}" srcOrd="2" destOrd="0" presId="urn:microsoft.com/office/officeart/2005/8/layout/StepDownProcess"/>
    <dgm:cxn modelId="{233F9389-457A-4599-B12C-A65134C79687}" type="presParOf" srcId="{365BC9BC-C576-41DA-B1BE-BF340E0C3CCB}" destId="{E93925CF-F87C-4B9E-B9B3-3C396F8414B1}" srcOrd="1" destOrd="0" presId="urn:microsoft.com/office/officeart/2005/8/layout/StepDownProcess"/>
    <dgm:cxn modelId="{E3A25274-66A7-4D2A-A44B-218641321528}" type="presParOf" srcId="{365BC9BC-C576-41DA-B1BE-BF340E0C3CCB}" destId="{729D414D-9255-4B7F-BC89-BC6C4D78D6CD}" srcOrd="2" destOrd="0" presId="urn:microsoft.com/office/officeart/2005/8/layout/StepDownProcess"/>
    <dgm:cxn modelId="{29CFF7CC-2DE8-4035-BC91-6CA73317FAA0}" type="presParOf" srcId="{729D414D-9255-4B7F-BC89-BC6C4D78D6CD}" destId="{0058EB19-C808-4238-BB1C-487D605AF9F4}" srcOrd="0" destOrd="0" presId="urn:microsoft.com/office/officeart/2005/8/layout/StepDownProcess"/>
    <dgm:cxn modelId="{A77470C0-8326-459C-94D6-18A81D840148}" type="presParOf" srcId="{729D414D-9255-4B7F-BC89-BC6C4D78D6CD}" destId="{59F96BF6-4F5D-4007-B860-D63EA5D7663D}" srcOrd="1" destOrd="0" presId="urn:microsoft.com/office/officeart/2005/8/layout/StepDownProcess"/>
    <dgm:cxn modelId="{7ABFC735-F91E-4532-9752-FCC0C97A2730}" type="presParOf" srcId="{729D414D-9255-4B7F-BC89-BC6C4D78D6CD}" destId="{E15E1963-11F6-4132-B0B4-66573302D763}" srcOrd="2" destOrd="0" presId="urn:microsoft.com/office/officeart/2005/8/layout/StepDownProcess"/>
    <dgm:cxn modelId="{BFF562C7-F0B3-4E9F-91B0-974237DA7C45}" type="presParOf" srcId="{365BC9BC-C576-41DA-B1BE-BF340E0C3CCB}" destId="{7567762D-521F-451F-9A91-9135B69AE879}" srcOrd="3" destOrd="0" presId="urn:microsoft.com/office/officeart/2005/8/layout/StepDownProcess"/>
    <dgm:cxn modelId="{6AF072DA-7C81-49F3-8973-620F9A76EE99}" type="presParOf" srcId="{365BC9BC-C576-41DA-B1BE-BF340E0C3CCB}" destId="{24D9959F-FB86-46B3-BDB5-5DA4A8EAFB9A}" srcOrd="4" destOrd="0" presId="urn:microsoft.com/office/officeart/2005/8/layout/StepDownProcess"/>
    <dgm:cxn modelId="{4080E53B-1DCF-4399-8A1A-EDAB9C6449A6}" type="presParOf" srcId="{24D9959F-FB86-46B3-BDB5-5DA4A8EAFB9A}" destId="{D194E5B9-E5A3-4C6A-8DC1-963212DAA355}" srcOrd="0" destOrd="0" presId="urn:microsoft.com/office/officeart/2005/8/layout/StepDownProcess"/>
    <dgm:cxn modelId="{15174E7A-5DDE-44A4-8D47-824EE01BBA4A}" type="presParOf" srcId="{24D9959F-FB86-46B3-BDB5-5DA4A8EAFB9A}" destId="{10078242-9AC5-4D8B-978A-7C977623B301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C3A001-C74B-433F-B851-90FFB93DD917}">
      <dsp:nvSpPr>
        <dsp:cNvPr id="0" name=""/>
        <dsp:cNvSpPr/>
      </dsp:nvSpPr>
      <dsp:spPr>
        <a:xfrm rot="5400000">
          <a:off x="482782" y="1448806"/>
          <a:ext cx="725090" cy="8254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A0C6E5-3B13-435B-AB82-EAB12BC02FF4}">
      <dsp:nvSpPr>
        <dsp:cNvPr id="0" name=""/>
        <dsp:cNvSpPr/>
      </dsp:nvSpPr>
      <dsp:spPr>
        <a:xfrm>
          <a:off x="290677" y="645029"/>
          <a:ext cx="1220625" cy="85439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Pre-operativa</a:t>
          </a:r>
        </a:p>
      </dsp:txBody>
      <dsp:txXfrm>
        <a:off x="332393" y="686745"/>
        <a:ext cx="1137193" cy="770966"/>
      </dsp:txXfrm>
    </dsp:sp>
    <dsp:sp modelId="{71764CC5-FE09-4EA9-A4FC-0EE1A61A3818}">
      <dsp:nvSpPr>
        <dsp:cNvPr id="0" name=""/>
        <dsp:cNvSpPr/>
      </dsp:nvSpPr>
      <dsp:spPr>
        <a:xfrm>
          <a:off x="1601504" y="714306"/>
          <a:ext cx="3906112" cy="690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 dirty="0"/>
            <a:t>Comunicación y sensibilización</a:t>
          </a:r>
        </a:p>
      </dsp:txBody>
      <dsp:txXfrm>
        <a:off x="1601504" y="714306"/>
        <a:ext cx="3906112" cy="690562"/>
      </dsp:txXfrm>
    </dsp:sp>
    <dsp:sp modelId="{0058EB19-C808-4238-BB1C-487D605AF9F4}">
      <dsp:nvSpPr>
        <dsp:cNvPr id="0" name=""/>
        <dsp:cNvSpPr/>
      </dsp:nvSpPr>
      <dsp:spPr>
        <a:xfrm rot="5400000">
          <a:off x="1782039" y="2327817"/>
          <a:ext cx="725090" cy="82549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F96BF6-4F5D-4007-B860-D63EA5D7663D}">
      <dsp:nvSpPr>
        <dsp:cNvPr id="0" name=""/>
        <dsp:cNvSpPr/>
      </dsp:nvSpPr>
      <dsp:spPr>
        <a:xfrm>
          <a:off x="1596967" y="1516626"/>
          <a:ext cx="1220625" cy="85439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Operativa</a:t>
          </a:r>
        </a:p>
      </dsp:txBody>
      <dsp:txXfrm>
        <a:off x="1638683" y="1558342"/>
        <a:ext cx="1137193" cy="770966"/>
      </dsp:txXfrm>
    </dsp:sp>
    <dsp:sp modelId="{E15E1963-11F6-4132-B0B4-66573302D763}">
      <dsp:nvSpPr>
        <dsp:cNvPr id="0" name=""/>
        <dsp:cNvSpPr/>
      </dsp:nvSpPr>
      <dsp:spPr>
        <a:xfrm>
          <a:off x="2893579" y="1616022"/>
          <a:ext cx="2818970" cy="690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 dirty="0"/>
            <a:t>Evaluación de fluidez lectora.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300" kern="1200" dirty="0"/>
            <a:t>Evaluación de comprensión autónoma de texto escrito.</a:t>
          </a:r>
        </a:p>
      </dsp:txBody>
      <dsp:txXfrm>
        <a:off x="2893579" y="1616022"/>
        <a:ext cx="2818970" cy="690562"/>
      </dsp:txXfrm>
    </dsp:sp>
    <dsp:sp modelId="{D194E5B9-E5A3-4C6A-8DC1-963212DAA355}">
      <dsp:nvSpPr>
        <dsp:cNvPr id="0" name=""/>
        <dsp:cNvSpPr/>
      </dsp:nvSpPr>
      <dsp:spPr>
        <a:xfrm>
          <a:off x="2838848" y="2354612"/>
          <a:ext cx="1220625" cy="854398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Post-operativa</a:t>
          </a:r>
        </a:p>
      </dsp:txBody>
      <dsp:txXfrm>
        <a:off x="2880564" y="2396328"/>
        <a:ext cx="1137193" cy="770966"/>
      </dsp:txXfrm>
    </dsp:sp>
    <dsp:sp modelId="{10078242-9AC5-4D8B-978A-7C977623B301}">
      <dsp:nvSpPr>
        <dsp:cNvPr id="0" name=""/>
        <dsp:cNvSpPr/>
      </dsp:nvSpPr>
      <dsp:spPr>
        <a:xfrm>
          <a:off x="4101369" y="2499956"/>
          <a:ext cx="2573920" cy="690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600" kern="1200" dirty="0"/>
            <a:t>Registro de resultados en Gestión Educativa</a:t>
          </a:r>
        </a:p>
      </dsp:txBody>
      <dsp:txXfrm>
        <a:off x="4101369" y="2499956"/>
        <a:ext cx="2573920" cy="6905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167894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9116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76861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" name="Google Shape;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2269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0" dirty="0"/>
          </a:p>
        </p:txBody>
      </p:sp>
    </p:spTree>
    <p:extLst>
      <p:ext uri="{BB962C8B-B14F-4D97-AF65-F5344CB8AC3E}">
        <p14:creationId xmlns:p14="http://schemas.microsoft.com/office/powerpoint/2010/main" val="2450114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492654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463173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72722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f88905b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g3df88905b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rgbClr val="61666B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180533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f88905b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g3df88905b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rgbClr val="61666B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46670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f88905b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g3df88905b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rgbClr val="61666B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659591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3df88905b5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4" name="Google Shape;254;g3df88905b5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rgbClr val="61666B"/>
              </a:solidFill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958197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AR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Muchas gracias por su atención.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75438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1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5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6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9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9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A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1.png"/><Relationship Id="rId7" Type="http://schemas.openxmlformats.org/officeDocument/2006/relationships/diagramData" Target="../diagrams/data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microsoft.com/office/2007/relationships/diagramDrawing" Target="../diagrams/drawing1.xml"/><Relationship Id="rId5" Type="http://schemas.openxmlformats.org/officeDocument/2006/relationships/image" Target="../media/image9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11.png"/><Relationship Id="rId9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/>
          <p:nvPr/>
        </p:nvSpPr>
        <p:spPr>
          <a:xfrm>
            <a:off x="-75" y="-88900"/>
            <a:ext cx="9144000" cy="1350300"/>
          </a:xfrm>
          <a:prstGeom prst="rect">
            <a:avLst/>
          </a:prstGeom>
          <a:solidFill>
            <a:srgbClr val="FACD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" name="Google Shape;55;p1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" title="GUARDA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27107" y="-88900"/>
            <a:ext cx="1816818" cy="523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" title="MEC-PL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7500" y="2747425"/>
            <a:ext cx="4889676" cy="2125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"/>
          <p:cNvSpPr/>
          <p:nvPr/>
        </p:nvSpPr>
        <p:spPr>
          <a:xfrm>
            <a:off x="-75" y="-88900"/>
            <a:ext cx="9144000" cy="1350300"/>
          </a:xfrm>
          <a:prstGeom prst="rect">
            <a:avLst/>
          </a:prstGeom>
          <a:solidFill>
            <a:srgbClr val="FACD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2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2" title="GUARDA.png"/>
          <p:cNvPicPr preferRelativeResize="0"/>
          <p:nvPr/>
        </p:nvPicPr>
        <p:blipFill rotWithShape="1">
          <a:blip r:embed="rId4">
            <a:alphaModFix/>
          </a:blip>
          <a:srcRect l="40402"/>
          <a:stretch/>
        </p:blipFill>
        <p:spPr>
          <a:xfrm>
            <a:off x="8061150" y="-88900"/>
            <a:ext cx="1082775" cy="5232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5" name="Google Shape;65;p2"/>
          <p:cNvGrpSpPr/>
          <p:nvPr/>
        </p:nvGrpSpPr>
        <p:grpSpPr>
          <a:xfrm>
            <a:off x="317500" y="1340436"/>
            <a:ext cx="3733800" cy="2044625"/>
            <a:chOff x="537625" y="2696625"/>
            <a:chExt cx="3733800" cy="2044625"/>
          </a:xfrm>
        </p:grpSpPr>
        <p:grpSp>
          <p:nvGrpSpPr>
            <p:cNvPr id="66" name="Google Shape;66;p2"/>
            <p:cNvGrpSpPr/>
            <p:nvPr/>
          </p:nvGrpSpPr>
          <p:grpSpPr>
            <a:xfrm>
              <a:off x="537625" y="2696625"/>
              <a:ext cx="3733800" cy="939900"/>
              <a:chOff x="537625" y="2696625"/>
              <a:chExt cx="3733800" cy="939900"/>
            </a:xfrm>
          </p:grpSpPr>
          <p:sp>
            <p:nvSpPr>
              <p:cNvPr id="67" name="Google Shape;67;p2"/>
              <p:cNvSpPr txBox="1"/>
              <p:nvPr/>
            </p:nvSpPr>
            <p:spPr>
              <a:xfrm>
                <a:off x="537625" y="2696625"/>
                <a:ext cx="3733800" cy="558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3100"/>
                  <a:buFont typeface="Arial"/>
                  <a:buNone/>
                </a:pPr>
                <a:r>
                  <a:rPr lang="es-AR" sz="3100" b="0" i="0" u="none" strike="noStrike" cap="none" dirty="0">
                    <a:solidFill>
                      <a:schemeClr val="dk1"/>
                    </a:solidFill>
                    <a:latin typeface="Barlow Semi Condensed ExtraBold"/>
                    <a:ea typeface="Barlow Semi Condensed ExtraBold"/>
                    <a:cs typeface="Barlow Semi Condensed ExtraBold"/>
                    <a:sym typeface="Barlow Semi Condensed ExtraBold"/>
                  </a:rPr>
                  <a:t>JUAN PABLO VALDÉS</a:t>
                </a:r>
                <a:endParaRPr sz="3100" b="0" i="0" u="none" strike="noStrike" cap="none" dirty="0">
                  <a:solidFill>
                    <a:schemeClr val="dk1"/>
                  </a:solidFill>
                  <a:latin typeface="Barlow Semi Condensed ExtraBold"/>
                  <a:ea typeface="Barlow Semi Condensed ExtraBold"/>
                  <a:cs typeface="Barlow Semi Condensed ExtraBold"/>
                  <a:sym typeface="Barlow Semi Condensed ExtraBold"/>
                </a:endParaRPr>
              </a:p>
            </p:txBody>
          </p:sp>
          <p:sp>
            <p:nvSpPr>
              <p:cNvPr id="68" name="Google Shape;68;p2"/>
              <p:cNvSpPr txBox="1"/>
              <p:nvPr/>
            </p:nvSpPr>
            <p:spPr>
              <a:xfrm>
                <a:off x="651925" y="3255525"/>
                <a:ext cx="3336000" cy="3810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s-AR" sz="1300" b="0" i="0" u="none" strike="noStrike" cap="none">
                    <a:solidFill>
                      <a:schemeClr val="lt1"/>
                    </a:solidFill>
                    <a:latin typeface="Barlow Semi Condensed SemiBold"/>
                    <a:ea typeface="Barlow Semi Condensed SemiBold"/>
                    <a:cs typeface="Barlow Semi Condensed SemiBold"/>
                    <a:sym typeface="Barlow Semi Condensed SemiBold"/>
                  </a:rPr>
                  <a:t>GOBERNADOR DE LA PROVINCIA DE CORRIENTES</a:t>
                </a:r>
                <a:endParaRPr sz="1300" b="0" i="0" u="none" strike="noStrike" cap="none">
                  <a:solidFill>
                    <a:schemeClr val="lt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endParaRPr>
              </a:p>
            </p:txBody>
          </p:sp>
        </p:grpSp>
        <p:grpSp>
          <p:nvGrpSpPr>
            <p:cNvPr id="69" name="Google Shape;69;p2"/>
            <p:cNvGrpSpPr/>
            <p:nvPr/>
          </p:nvGrpSpPr>
          <p:grpSpPr>
            <a:xfrm>
              <a:off x="651925" y="3825250"/>
              <a:ext cx="3619500" cy="916000"/>
              <a:chOff x="651925" y="3825250"/>
              <a:chExt cx="3619500" cy="916000"/>
            </a:xfrm>
          </p:grpSpPr>
          <p:sp>
            <p:nvSpPr>
              <p:cNvPr id="70" name="Google Shape;70;p2"/>
              <p:cNvSpPr txBox="1"/>
              <p:nvPr/>
            </p:nvSpPr>
            <p:spPr>
              <a:xfrm>
                <a:off x="651925" y="3825250"/>
                <a:ext cx="3619500" cy="458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900"/>
                  <a:buFont typeface="Arial"/>
                  <a:buNone/>
                </a:pPr>
                <a:r>
                  <a:rPr lang="es-AR" sz="2900" b="0" i="0" u="none" strike="noStrike" cap="none">
                    <a:solidFill>
                      <a:schemeClr val="dk1"/>
                    </a:solidFill>
                    <a:latin typeface="Barlow Semi Condensed ExtraBold"/>
                    <a:ea typeface="Barlow Semi Condensed ExtraBold"/>
                    <a:cs typeface="Barlow Semi Condensed ExtraBold"/>
                    <a:sym typeface="Barlow Semi Condensed ExtraBold"/>
                  </a:rPr>
                  <a:t>C.P. PROF. ANA F. MIÑO</a:t>
                </a:r>
                <a:endParaRPr sz="2900" b="0" i="0" u="none" strike="noStrike" cap="none">
                  <a:solidFill>
                    <a:schemeClr val="dk1"/>
                  </a:solidFill>
                  <a:latin typeface="Barlow Semi Condensed ExtraBold"/>
                  <a:ea typeface="Barlow Semi Condensed ExtraBold"/>
                  <a:cs typeface="Barlow Semi Condensed ExtraBold"/>
                  <a:sym typeface="Barlow Semi Condensed ExtraBold"/>
                </a:endParaRPr>
              </a:p>
            </p:txBody>
          </p:sp>
          <p:sp>
            <p:nvSpPr>
              <p:cNvPr id="71" name="Google Shape;71;p2"/>
              <p:cNvSpPr txBox="1"/>
              <p:nvPr/>
            </p:nvSpPr>
            <p:spPr>
              <a:xfrm>
                <a:off x="733100" y="4356350"/>
                <a:ext cx="1825200" cy="3849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300"/>
                  <a:buFont typeface="Arial"/>
                  <a:buNone/>
                </a:pPr>
                <a:r>
                  <a:rPr lang="es-AR" sz="1300" b="0" i="0" u="none" strike="noStrike" cap="none">
                    <a:solidFill>
                      <a:schemeClr val="lt1"/>
                    </a:solidFill>
                    <a:latin typeface="Barlow Semi Condensed SemiBold"/>
                    <a:ea typeface="Barlow Semi Condensed SemiBold"/>
                    <a:cs typeface="Barlow Semi Condensed SemiBold"/>
                    <a:sym typeface="Barlow Semi Condensed SemiBold"/>
                  </a:rPr>
                  <a:t>MINISTRA DE EDUCACIÓN</a:t>
                </a:r>
                <a:endParaRPr sz="1300" b="0" i="0" u="none" strike="noStrike" cap="none">
                  <a:solidFill>
                    <a:schemeClr val="lt1"/>
                  </a:solidFill>
                  <a:latin typeface="Barlow Semi Condensed SemiBold"/>
                  <a:ea typeface="Barlow Semi Condensed SemiBold"/>
                  <a:cs typeface="Barlow Semi Condensed SemiBold"/>
                  <a:sym typeface="Barlow Semi Condensed SemiBold"/>
                </a:endParaRPr>
              </a:p>
            </p:txBody>
          </p:sp>
        </p:grpSp>
      </p:grpSp>
      <p:sp>
        <p:nvSpPr>
          <p:cNvPr id="12" name="Google Shape;79;p3"/>
          <p:cNvSpPr txBox="1"/>
          <p:nvPr/>
        </p:nvSpPr>
        <p:spPr>
          <a:xfrm>
            <a:off x="4481124" y="1749009"/>
            <a:ext cx="3733800" cy="3372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chemeClr val="dk1"/>
                </a:solidFill>
                <a:latin typeface="Barlow Semi Condensed ExtraBold"/>
                <a:ea typeface="Barlow Semi Condensed ExtraBold"/>
                <a:cs typeface="Barlow Semi Condensed ExtraBold"/>
                <a:sym typeface="Barlow Semi Condensed ExtraBold"/>
              </a:rPr>
              <a:t>DR. JULIO CÉSAR DE LA CRUZ NAVÍAS</a:t>
            </a:r>
            <a:endParaRPr sz="1600" b="0" i="0" u="none" strike="noStrike" cap="none" dirty="0">
              <a:solidFill>
                <a:schemeClr val="dk1"/>
              </a:solidFill>
              <a:latin typeface="Barlow Semi Condensed ExtraBold"/>
              <a:ea typeface="Barlow Semi Condensed ExtraBold"/>
              <a:cs typeface="Barlow Semi Condensed ExtraBold"/>
              <a:sym typeface="Barlow Semi Condensed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Subsecretario de Gestión Educativa</a:t>
            </a:r>
            <a:endParaRPr sz="1600" b="0" i="0" u="none" strike="noStrike" cap="none" dirty="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800" b="0" i="0" u="none" strike="noStrike" cap="none" dirty="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chemeClr val="dk1"/>
                </a:solidFill>
                <a:latin typeface="Barlow Semi Condensed ExtraBold"/>
                <a:ea typeface="Barlow Semi Condensed ExtraBold"/>
                <a:cs typeface="Barlow Semi Condensed ExtraBold"/>
                <a:sym typeface="Barlow Semi Condensed ExtraBold"/>
              </a:rPr>
              <a:t>LIC. JULIO FERNANDO SIMONIT</a:t>
            </a:r>
            <a:endParaRPr sz="1600" b="0" i="0" u="none" strike="noStrike" cap="none" dirty="0">
              <a:solidFill>
                <a:schemeClr val="dk1"/>
              </a:solidFill>
              <a:latin typeface="Barlow Semi Condensed ExtraBold"/>
              <a:ea typeface="Barlow Semi Condensed ExtraBold"/>
              <a:cs typeface="Barlow Semi Condensed ExtraBold"/>
              <a:sym typeface="Barlow Semi Condensed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Director de la Dirección de Planeamiento</a:t>
            </a:r>
            <a:endParaRPr sz="1600" b="0" i="0" u="none" strike="noStrike" cap="none" dirty="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e Investigación Educativa</a:t>
            </a:r>
          </a:p>
          <a:p>
            <a:pPr lvl="0">
              <a:buSzPts val="1600"/>
            </a:pPr>
            <a:endParaRPr lang="es-ES" sz="800" dirty="0">
              <a:solidFill>
                <a:schemeClr val="dk1"/>
              </a:solidFill>
              <a:latin typeface="Barlow Semi Condensed ExtraBold"/>
              <a:ea typeface="Barlow Semi Condensed ExtraBold"/>
              <a:cs typeface="Barlow Semi Condensed ExtraBold"/>
              <a:sym typeface="Barlow Semi Condensed ExtraBold"/>
            </a:endParaRPr>
          </a:p>
          <a:p>
            <a:pPr lvl="0">
              <a:buSzPts val="1600"/>
            </a:pPr>
            <a:r>
              <a:rPr lang="es-ES" sz="1600" dirty="0">
                <a:solidFill>
                  <a:schemeClr val="dk1"/>
                </a:solidFill>
                <a:latin typeface="Barlow Semi Condensed ExtraBold"/>
                <a:ea typeface="Barlow Semi Condensed ExtraBold"/>
                <a:cs typeface="Barlow Semi Condensed ExtraBold"/>
                <a:sym typeface="Barlow Semi Condensed ExtraBold"/>
              </a:rPr>
              <a:t>PROF. MARÍA SILVINA ROLLET</a:t>
            </a:r>
          </a:p>
          <a:p>
            <a:pPr lvl="0">
              <a:buSzPts val="1600"/>
            </a:pPr>
            <a:r>
              <a:rPr lang="es-ES" sz="1600" dirty="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Presidente del Consejo General de Educación</a:t>
            </a:r>
          </a:p>
          <a:p>
            <a:pPr lvl="0">
              <a:buSzPts val="1600"/>
            </a:pPr>
            <a:endParaRPr lang="es-ES" sz="8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chemeClr val="dk1"/>
                </a:solidFill>
                <a:latin typeface="Barlow Semi Condensed ExtraBold"/>
                <a:ea typeface="Barlow Semi Condensed ExtraBold"/>
                <a:cs typeface="Barlow Semi Condensed ExtraBold"/>
                <a:sym typeface="Barlow Semi Condensed ExtraBold"/>
              </a:rPr>
              <a:t>PROF. SERGIO J. GUTIERREZ                      </a:t>
            </a:r>
            <a:endParaRPr sz="1600" b="0" i="0" u="none" strike="noStrike" cap="none" dirty="0">
              <a:solidFill>
                <a:schemeClr val="dk1"/>
              </a:solidFill>
              <a:latin typeface="Barlow Semi Condensed ExtraBold"/>
              <a:ea typeface="Barlow Semi Condensed ExtraBold"/>
              <a:cs typeface="Barlow Semi Condensed ExtraBold"/>
              <a:sym typeface="Barlow Semi Condensed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s-AR" sz="1600" b="0" i="0" u="none" strike="noStrike" cap="none" dirty="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Director General de Nivel Secundario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s-AR" sz="800" b="0" i="0" u="none" strike="noStrike" cap="none" dirty="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lvl="0">
              <a:buSzPts val="1600"/>
            </a:pPr>
            <a:r>
              <a:rPr lang="es-ES" sz="1600" dirty="0">
                <a:solidFill>
                  <a:schemeClr val="dk1"/>
                </a:solidFill>
                <a:latin typeface="Barlow Semi Condensed ExtraBold"/>
                <a:ea typeface="Barlow Semi Condensed ExtraBold"/>
                <a:cs typeface="Barlow Semi Condensed ExtraBold"/>
                <a:sym typeface="Barlow Semi Condensed ExtraBold"/>
              </a:rPr>
              <a:t>PROF. CARINA NAZER</a:t>
            </a:r>
          </a:p>
          <a:p>
            <a:pPr lvl="0">
              <a:buSzPts val="1600"/>
            </a:pPr>
            <a:r>
              <a:rPr lang="es-ES" sz="1600" dirty="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rPr>
              <a:t>Directora General de Nivel Superior</a:t>
            </a:r>
            <a:endParaRPr lang="es-ES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lang="es-AR" sz="1600" b="0" i="0" u="none" strike="noStrike" cap="none" dirty="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Barlow Semi Condensed ExtraBold"/>
              <a:ea typeface="Barlow Semi Condensed ExtraBold"/>
              <a:cs typeface="Barlow Semi Condensed ExtraBold"/>
              <a:sym typeface="Barlow Semi Condensed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Barlow Semi Condensed ExtraBold"/>
              <a:ea typeface="Barlow Semi Condensed ExtraBold"/>
              <a:cs typeface="Barlow Semi Condensed ExtraBold"/>
              <a:sym typeface="Barlow Semi Condensed Extra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Barlow Semi Condensed"/>
              <a:ea typeface="Barlow Semi Condensed"/>
              <a:cs typeface="Barlow Semi Condensed"/>
              <a:sym typeface="Barlow Semi Condense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Logo Corrientes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500" y="249775"/>
            <a:ext cx="2747422" cy="672100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190DB998-D1EC-933A-C7FC-E3BCCCD2AE67}"/>
              </a:ext>
            </a:extLst>
          </p:cNvPr>
          <p:cNvSpPr txBox="1"/>
          <p:nvPr/>
        </p:nvSpPr>
        <p:spPr>
          <a:xfrm>
            <a:off x="3279122" y="385770"/>
            <a:ext cx="14159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AR" sz="1000" b="1" dirty="0">
                <a:latin typeface="Montserrat" panose="00000500000000000000" pitchFamily="50" charset="0"/>
              </a:rPr>
              <a:t>Ministerio de</a:t>
            </a:r>
          </a:p>
          <a:p>
            <a:pPr algn="l"/>
            <a:r>
              <a:rPr lang="es-AR" sz="1000" b="1" dirty="0">
                <a:latin typeface="Montserrat" panose="00000500000000000000" pitchFamily="50" charset="0"/>
              </a:rPr>
              <a:t>Educación</a:t>
            </a:r>
          </a:p>
        </p:txBody>
      </p:sp>
      <p:sp>
        <p:nvSpPr>
          <p:cNvPr id="1010" name="Etapa 01"/>
          <p:cNvSpPr/>
          <p:nvPr/>
        </p:nvSpPr>
        <p:spPr>
          <a:xfrm>
            <a:off x="380364" y="1850000"/>
            <a:ext cx="1813777" cy="2500000"/>
          </a:xfrm>
          <a:prstGeom prst="roundRect">
            <a:avLst>
              <a:gd name="adj" fmla="val 6000"/>
            </a:avLst>
          </a:prstGeom>
          <a:solidFill>
            <a:srgbClr val="D7E4BD"/>
          </a:solidFill>
          <a:ln>
            <a:noFill/>
          </a:ln>
        </p:spPr>
        <p:txBody>
          <a:bodyPr wrap="square" anchor="t">
            <a:normAutofit/>
          </a:bodyPr>
          <a:lstStyle/>
          <a:p>
            <a:pPr algn="l"/>
            <a:r>
              <a:rPr lang="es-AR" sz="2000" b="1" dirty="0">
                <a:solidFill>
                  <a:srgbClr val="EB3916"/>
                </a:solidFill>
                <a:latin typeface="Barlow" panose="00000500000000000000" pitchFamily="2" charset="0"/>
              </a:rPr>
              <a:t>01</a:t>
            </a:r>
          </a:p>
          <a:p>
            <a:pPr algn="l">
              <a:spcBef>
                <a:spcPts val="600"/>
              </a:spcBef>
            </a:pPr>
            <a:r>
              <a:rPr lang="es-AR" sz="1800" b="1" dirty="0">
                <a:solidFill>
                  <a:srgbClr val="356F23"/>
                </a:solidFill>
                <a:latin typeface="Barlow" panose="00000500000000000000" pitchFamily="2" charset="0"/>
              </a:rPr>
              <a:t>Temprana</a:t>
            </a:r>
          </a:p>
          <a:p>
            <a:pPr algn="l">
              <a:spcBef>
                <a:spcPts val="600"/>
              </a:spcBef>
            </a:pPr>
            <a:r>
              <a:rPr lang="es-AR" sz="1400" dirty="0">
                <a:solidFill>
                  <a:srgbClr val="3A3A3A"/>
                </a:solidFill>
                <a:latin typeface="Barlow" panose="00000500000000000000" pitchFamily="2" charset="0"/>
              </a:rPr>
              <a:t>Primeros contactos con la lengua escrita en la primera infancia, junto a la familia y el entorno.</a:t>
            </a:r>
          </a:p>
        </p:txBody>
      </p:sp>
      <p:sp>
        <p:nvSpPr>
          <p:cNvPr id="1011" name="Etapa 02"/>
          <p:cNvSpPr/>
          <p:nvPr/>
        </p:nvSpPr>
        <p:spPr>
          <a:xfrm>
            <a:off x="2344141" y="1850000"/>
            <a:ext cx="1813777" cy="2500000"/>
          </a:xfrm>
          <a:prstGeom prst="roundRect">
            <a:avLst>
              <a:gd name="adj" fmla="val 6000"/>
            </a:avLst>
          </a:prstGeom>
          <a:solidFill>
            <a:srgbClr val="D7E4BD"/>
          </a:solidFill>
          <a:ln>
            <a:noFill/>
          </a:ln>
        </p:spPr>
        <p:txBody>
          <a:bodyPr wrap="square" anchor="t">
            <a:normAutofit/>
          </a:bodyPr>
          <a:lstStyle/>
          <a:p>
            <a:pPr algn="l"/>
            <a:r>
              <a:rPr lang="es-AR" sz="2000" b="1" dirty="0">
                <a:solidFill>
                  <a:srgbClr val="EB3916"/>
                </a:solidFill>
                <a:latin typeface="Barlow" panose="00000500000000000000" pitchFamily="2" charset="0"/>
              </a:rPr>
              <a:t>02</a:t>
            </a:r>
          </a:p>
          <a:p>
            <a:pPr algn="l">
              <a:spcBef>
                <a:spcPts val="600"/>
              </a:spcBef>
            </a:pPr>
            <a:r>
              <a:rPr lang="es-AR" sz="1800" b="1" dirty="0">
                <a:solidFill>
                  <a:srgbClr val="356F23"/>
                </a:solidFill>
                <a:latin typeface="Barlow" panose="00000500000000000000" pitchFamily="2" charset="0"/>
              </a:rPr>
              <a:t>Inicial</a:t>
            </a:r>
          </a:p>
          <a:p>
            <a:pPr algn="l">
              <a:spcBef>
                <a:spcPts val="600"/>
              </a:spcBef>
            </a:pPr>
            <a:r>
              <a:rPr lang="es-AR" sz="1400" dirty="0">
                <a:solidFill>
                  <a:srgbClr val="3A3A3A"/>
                </a:solidFill>
                <a:latin typeface="Barlow" panose="00000500000000000000" pitchFamily="2" charset="0"/>
              </a:rPr>
              <a:t>Apropiación del sistema de lectoescritura en el primer ciclo de la escolaridad obligatoria.</a:t>
            </a:r>
          </a:p>
        </p:txBody>
      </p:sp>
      <p:sp>
        <p:nvSpPr>
          <p:cNvPr id="1012" name="Etapa 03"/>
          <p:cNvSpPr/>
          <p:nvPr/>
        </p:nvSpPr>
        <p:spPr>
          <a:xfrm>
            <a:off x="4307918" y="1850000"/>
            <a:ext cx="1813777" cy="2500000"/>
          </a:xfrm>
          <a:prstGeom prst="roundRect">
            <a:avLst>
              <a:gd name="adj" fmla="val 6000"/>
            </a:avLst>
          </a:prstGeom>
          <a:solidFill>
            <a:srgbClr val="D7E4BD"/>
          </a:solidFill>
          <a:ln>
            <a:noFill/>
          </a:ln>
        </p:spPr>
        <p:txBody>
          <a:bodyPr wrap="square" anchor="t">
            <a:normAutofit/>
          </a:bodyPr>
          <a:lstStyle/>
          <a:p>
            <a:pPr algn="l"/>
            <a:r>
              <a:rPr lang="es-AR" sz="2000" b="1" dirty="0">
                <a:solidFill>
                  <a:srgbClr val="EB3916"/>
                </a:solidFill>
                <a:latin typeface="Barlow" panose="00000500000000000000" pitchFamily="2" charset="0"/>
              </a:rPr>
              <a:t>03</a:t>
            </a:r>
          </a:p>
          <a:p>
            <a:pPr algn="l">
              <a:spcBef>
                <a:spcPts val="600"/>
              </a:spcBef>
            </a:pPr>
            <a:r>
              <a:rPr lang="es-AR" sz="1800" b="1" dirty="0">
                <a:solidFill>
                  <a:srgbClr val="356F23"/>
                </a:solidFill>
                <a:latin typeface="Barlow" panose="00000500000000000000" pitchFamily="2" charset="0"/>
              </a:rPr>
              <a:t>Avanzada</a:t>
            </a:r>
          </a:p>
          <a:p>
            <a:pPr algn="l">
              <a:spcBef>
                <a:spcPts val="600"/>
              </a:spcBef>
            </a:pPr>
            <a:r>
              <a:rPr lang="es-AR" sz="1400" dirty="0">
                <a:solidFill>
                  <a:srgbClr val="3A3A3A"/>
                </a:solidFill>
                <a:latin typeface="Barlow" panose="00000500000000000000" pitchFamily="2" charset="0"/>
              </a:rPr>
              <a:t>Autonomía para gestionar lecturas y escrituras cada vez más extensas y complejas.</a:t>
            </a:r>
          </a:p>
        </p:txBody>
      </p:sp>
      <p:sp>
        <p:nvSpPr>
          <p:cNvPr id="1013" name="Etapa 04"/>
          <p:cNvSpPr/>
          <p:nvPr/>
        </p:nvSpPr>
        <p:spPr>
          <a:xfrm>
            <a:off x="6271695" y="1850000"/>
            <a:ext cx="1813777" cy="2500000"/>
          </a:xfrm>
          <a:prstGeom prst="roundRect">
            <a:avLst>
              <a:gd name="adj" fmla="val 6000"/>
            </a:avLst>
          </a:prstGeom>
          <a:solidFill>
            <a:srgbClr val="D7E4BD"/>
          </a:solidFill>
          <a:ln>
            <a:noFill/>
          </a:ln>
        </p:spPr>
        <p:txBody>
          <a:bodyPr wrap="square" anchor="t">
            <a:normAutofit/>
          </a:bodyPr>
          <a:lstStyle/>
          <a:p>
            <a:pPr algn="l"/>
            <a:r>
              <a:rPr lang="es-AR" sz="2000" b="1" dirty="0">
                <a:solidFill>
                  <a:srgbClr val="EB3916"/>
                </a:solidFill>
                <a:latin typeface="Barlow" panose="00000500000000000000" pitchFamily="2" charset="0"/>
              </a:rPr>
              <a:t>04</a:t>
            </a:r>
          </a:p>
          <a:p>
            <a:pPr algn="l">
              <a:spcBef>
                <a:spcPts val="600"/>
              </a:spcBef>
            </a:pPr>
            <a:r>
              <a:rPr lang="es-AR" sz="1800" b="1" dirty="0">
                <a:solidFill>
                  <a:srgbClr val="356F23"/>
                </a:solidFill>
                <a:latin typeface="Barlow" panose="00000500000000000000" pitchFamily="2" charset="0"/>
              </a:rPr>
              <a:t>Académica</a:t>
            </a:r>
          </a:p>
          <a:p>
            <a:pPr algn="l">
              <a:spcBef>
                <a:spcPts val="600"/>
              </a:spcBef>
            </a:pPr>
            <a:r>
              <a:rPr lang="es-AR" sz="1400" dirty="0">
                <a:solidFill>
                  <a:srgbClr val="3A3A3A"/>
                </a:solidFill>
                <a:latin typeface="Barlow" panose="00000500000000000000" pitchFamily="2" charset="0"/>
              </a:rPr>
              <a:t>Acceso a las culturas escritas disciplinares: argumentar, resumir, jerarquizar y debatir.</a:t>
            </a:r>
          </a:p>
        </p:txBody>
      </p:sp>
      <p:sp>
        <p:nvSpPr>
          <p:cNvPr id="1020" name="Footer"/>
          <p:cNvSpPr txBox="1"/>
          <p:nvPr/>
        </p:nvSpPr>
        <p:spPr>
          <a:xfrm>
            <a:off x="380364" y="4500000"/>
            <a:ext cx="7705110" cy="300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s-AR" sz="1400" dirty="0">
                <a:solidFill>
                  <a:srgbClr val="356F23"/>
                </a:solidFill>
                <a:latin typeface="Barlow" panose="00000500000000000000" pitchFamily="2" charset="0"/>
              </a:rPr>
              <a:t>Un continuo, no una serie de actos aislados — UNESCO (2023)</a:t>
            </a:r>
          </a:p>
        </p:txBody>
      </p:sp>
      <p:grpSp>
        <p:nvGrpSpPr>
          <p:cNvPr id="7" name="object 3">
            <a:extLst>
              <a:ext uri="{FF2B5EF4-FFF2-40B4-BE49-F238E27FC236}">
                <a16:creationId xmlns:a16="http://schemas.microsoft.com/office/drawing/2014/main" id="{FCE01A2B-8975-D6CF-01D5-C7D8F67224E5}"/>
              </a:ext>
            </a:extLst>
          </p:cNvPr>
          <p:cNvGrpSpPr/>
          <p:nvPr/>
        </p:nvGrpSpPr>
        <p:grpSpPr>
          <a:xfrm>
            <a:off x="8145474" y="0"/>
            <a:ext cx="998855" cy="5143500"/>
            <a:chOff x="8145474" y="0"/>
            <a:chExt cx="998855" cy="5143500"/>
          </a:xfrm>
        </p:grpSpPr>
        <p:pic>
          <p:nvPicPr>
            <p:cNvPr id="9" name="object 4">
              <a:extLst>
                <a:ext uri="{FF2B5EF4-FFF2-40B4-BE49-F238E27FC236}">
                  <a16:creationId xmlns:a16="http://schemas.microsoft.com/office/drawing/2014/main" id="{7FE1028F-2E09-A4DD-C1B6-9C2BA3C7F9AA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45550" y="2153100"/>
              <a:ext cx="998451" cy="2990399"/>
            </a:xfrm>
            <a:prstGeom prst="rect">
              <a:avLst/>
            </a:prstGeom>
          </p:spPr>
        </p:pic>
        <p:sp>
          <p:nvSpPr>
            <p:cNvPr id="16" name="object 5">
              <a:extLst>
                <a:ext uri="{FF2B5EF4-FFF2-40B4-BE49-F238E27FC236}">
                  <a16:creationId xmlns:a16="http://schemas.microsoft.com/office/drawing/2014/main" id="{68226AE2-EE17-E647-9518-7C2673432484}"/>
                </a:ext>
              </a:extLst>
            </p:cNvPr>
            <p:cNvSpPr/>
            <p:nvPr/>
          </p:nvSpPr>
          <p:spPr>
            <a:xfrm>
              <a:off x="8145474" y="0"/>
              <a:ext cx="998855" cy="2153285"/>
            </a:xfrm>
            <a:custGeom>
              <a:avLst/>
              <a:gdLst/>
              <a:ahLst/>
              <a:cxnLst/>
              <a:rect l="l" t="t" r="r" b="b"/>
              <a:pathLst>
                <a:path w="998854" h="2153285">
                  <a:moveTo>
                    <a:pt x="998399" y="2153099"/>
                  </a:moveTo>
                  <a:lnTo>
                    <a:pt x="0" y="2153099"/>
                  </a:lnTo>
                  <a:lnTo>
                    <a:pt x="0" y="0"/>
                  </a:lnTo>
                  <a:lnTo>
                    <a:pt x="998399" y="0"/>
                  </a:lnTo>
                  <a:lnTo>
                    <a:pt x="998399" y="2153099"/>
                  </a:lnTo>
                  <a:close/>
                </a:path>
              </a:pathLst>
            </a:custGeom>
            <a:solidFill>
              <a:srgbClr val="EB39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2CF5C359-5912-4EAA-EDA2-0C5B605DE875}"/>
              </a:ext>
            </a:extLst>
          </p:cNvPr>
          <p:cNvGrpSpPr/>
          <p:nvPr/>
        </p:nvGrpSpPr>
        <p:grpSpPr>
          <a:xfrm>
            <a:off x="0" y="-16134"/>
            <a:ext cx="8153400" cy="1276350"/>
            <a:chOff x="0" y="-16134"/>
            <a:chExt cx="8153400" cy="1276350"/>
          </a:xfrm>
        </p:grpSpPr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F0925CC7-C7C3-FB8E-A72D-E3707211FA9A}"/>
                </a:ext>
              </a:extLst>
            </p:cNvPr>
            <p:cNvSpPr/>
            <p:nvPr/>
          </p:nvSpPr>
          <p:spPr>
            <a:xfrm>
              <a:off x="0" y="-16134"/>
              <a:ext cx="8153400" cy="12763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rgbClr val="4F81BD">
                <a:shade val="15000"/>
              </a:srgbClr>
            </a:lnRef>
            <a:fillRef idx="1">
              <a:srgbClr val="4F81BD"/>
            </a:fillRef>
            <a:effectRef idx="0">
              <a:srgbClr val="4F81BD"/>
            </a:effectRef>
            <a:fontRef idx="minor">
              <a:srgbClr val="FFFFFF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D4E0C732-854B-700B-A347-4F71B5D5A336}"/>
                </a:ext>
              </a:extLst>
            </p:cNvPr>
            <p:cNvGrpSpPr/>
            <p:nvPr/>
          </p:nvGrpSpPr>
          <p:grpSpPr>
            <a:xfrm>
              <a:off x="380364" y="157170"/>
              <a:ext cx="3952966" cy="457200"/>
              <a:chOff x="380364" y="157170"/>
              <a:chExt cx="3952966" cy="457200"/>
            </a:xfrm>
          </p:grpSpPr>
          <p:grpSp>
            <p:nvGrpSpPr>
              <p:cNvPr id="21" name="Grupo 20">
                <a:extLst>
                  <a:ext uri="{FF2B5EF4-FFF2-40B4-BE49-F238E27FC236}">
                    <a16:creationId xmlns:a16="http://schemas.microsoft.com/office/drawing/2014/main" id="{280FB421-6323-F132-D52E-9BA8B3DD6B4D}"/>
                  </a:ext>
                </a:extLst>
              </p:cNvPr>
              <p:cNvGrpSpPr/>
              <p:nvPr/>
            </p:nvGrpSpPr>
            <p:grpSpPr>
              <a:xfrm>
                <a:off x="380364" y="171040"/>
                <a:ext cx="2738222" cy="382685"/>
                <a:chOff x="317500" y="249775"/>
                <a:chExt cx="2738222" cy="382685"/>
              </a:xfrm>
            </p:grpSpPr>
            <p:pic>
              <p:nvPicPr>
                <p:cNvPr id="23" name="object 2">
                  <a:extLst>
                    <a:ext uri="{FF2B5EF4-FFF2-40B4-BE49-F238E27FC236}">
                      <a16:creationId xmlns:a16="http://schemas.microsoft.com/office/drawing/2014/main" id="{28DA4F54-2BF7-3B0E-D2BA-A6EAE40C79F3}"/>
                    </a:ext>
                  </a:extLst>
                </p:cNvPr>
                <p:cNvPicPr/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17500" y="249775"/>
                  <a:ext cx="1564346" cy="382685"/>
                </a:xfrm>
                <a:prstGeom prst="rect">
                  <a:avLst/>
                </a:prstGeom>
              </p:spPr>
            </p:pic>
            <p:sp>
              <p:nvSpPr>
                <p:cNvPr id="25" name="CuadroTexto 24">
                  <a:extLst>
                    <a:ext uri="{FF2B5EF4-FFF2-40B4-BE49-F238E27FC236}">
                      <a16:creationId xmlns:a16="http://schemas.microsoft.com/office/drawing/2014/main" id="{0230079C-2790-C8D9-7239-E61A87A59BA6}"/>
                    </a:ext>
                  </a:extLst>
                </p:cNvPr>
                <p:cNvSpPr txBox="1"/>
                <p:nvPr/>
              </p:nvSpPr>
              <p:spPr>
                <a:xfrm>
                  <a:off x="2199346" y="287229"/>
                  <a:ext cx="856376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s-AR" sz="700" b="1" dirty="0">
                      <a:latin typeface="Montserrat" panose="00000500000000000000" pitchFamily="50" charset="0"/>
                    </a:rPr>
                    <a:t>Ministerio de</a:t>
                  </a:r>
                </a:p>
                <a:p>
                  <a:pPr algn="l"/>
                  <a:r>
                    <a:rPr lang="es-AR" sz="700" b="1" dirty="0">
                      <a:latin typeface="Montserrat" panose="00000500000000000000" pitchFamily="50" charset="0"/>
                    </a:rPr>
                    <a:t>Educación</a:t>
                  </a:r>
                </a:p>
              </p:txBody>
            </p:sp>
          </p:grpSp>
          <p:pic>
            <p:nvPicPr>
              <p:cNvPr id="5" name="Gráfico 4">
                <a:extLst>
                  <a:ext uri="{FF2B5EF4-FFF2-40B4-BE49-F238E27FC236}">
                    <a16:creationId xmlns:a16="http://schemas.microsoft.com/office/drawing/2014/main" id="{1039BD5C-2AAD-29F9-010D-B43D364E1C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3428395" y="166824"/>
                <a:ext cx="904935" cy="391116"/>
              </a:xfrm>
              <a:prstGeom prst="rect">
                <a:avLst/>
              </a:prstGeom>
            </p:spPr>
          </p:pic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10BEB9A8-6053-3233-82DB-E96C82E415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206816" y="157170"/>
                <a:ext cx="0" cy="457200"/>
              </a:xfrm>
              <a:prstGeom prst="line">
                <a:avLst/>
              </a:prstGeom>
              <a:ln>
                <a:solidFill>
                  <a:srgbClr val="FFFFFF">
                    <a:lumMod val="85000"/>
                  </a:srgbClr>
                </a:solidFill>
                <a:headEnd type="none" w="med" len="med"/>
                <a:tailEnd type="none" w="med" len="med"/>
              </a:ln>
            </p:spPr>
            <p:style>
              <a:lnRef idx="1">
                <a:srgbClr val="4BACC6"/>
              </a:lnRef>
              <a:fillRef idx="0">
                <a:srgbClr val="4BACC6"/>
              </a:fillRef>
              <a:effectRef idx="0">
                <a:srgbClr val="4BACC6"/>
              </a:effectRef>
              <a:fontRef idx="minor">
                <a:srgbClr val="000000"/>
              </a:fontRef>
            </p:style>
          </p:cxnSp>
        </p:grpSp>
      </p:grp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FB3EBF9-1DA5-6431-62E9-01B75A82DE6D}"/>
              </a:ext>
            </a:extLst>
          </p:cNvPr>
          <p:cNvSpPr txBox="1"/>
          <p:nvPr/>
        </p:nvSpPr>
        <p:spPr>
          <a:xfrm>
            <a:off x="380364" y="1275039"/>
            <a:ext cx="7429499" cy="461665"/>
          </a:xfrm>
          <a:prstGeom prst="rect">
            <a:avLst/>
          </a:prstGeom>
          <a:solidFill>
            <a:srgbClr val="356F2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rgbClr val="FFFFFF"/>
          </a:fontRef>
        </p:style>
        <p:txBody>
          <a:bodyPr wrap="square">
            <a:spAutoFit/>
          </a:bodyPr>
          <a:lstStyle/>
          <a:p>
            <a:pPr algn="ctr"/>
            <a:r>
              <a:rPr lang="es-AR" sz="2400" dirty="0">
                <a:solidFill>
                  <a:srgbClr val="FFFFFF"/>
                </a:solidFill>
                <a:effectLst/>
                <a:latin typeface="Barlow" panose="00000500000000000000" pitchFamily="2" charset="0"/>
                <a:ea typeface="Times New Roman" panose="02020603050405020304" pitchFamily="18" charset="0"/>
              </a:rPr>
              <a:t>ETAPAS DE LA ALFABETIZACIÓN</a:t>
            </a:r>
            <a:endParaRPr lang="es-AR" dirty="0">
              <a:solidFill>
                <a:srgbClr val="FFFFFF"/>
              </a:solidFill>
              <a:effectLst/>
              <a:latin typeface="Barlow" panose="00000500000000000000" pitchFamily="2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0861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4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4" title="-edit_iconos_colores_calendario-33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550" y="315142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4" title="-edit_iconos_colores_notebook-18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9" name="Google Shape;89;p4" title="-edit_formas_colores_Forma 7-61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99" y="2153100"/>
            <a:ext cx="998400" cy="9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"/>
          <p:cNvSpPr txBox="1"/>
          <p:nvPr/>
        </p:nvSpPr>
        <p:spPr>
          <a:xfrm>
            <a:off x="653143" y="921875"/>
            <a:ext cx="6964135" cy="29484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es-AR"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AR" sz="2400" dirty="0">
                <a:latin typeface="Montserrat"/>
                <a:ea typeface="Montserrat"/>
                <a:cs typeface="Montserrat"/>
                <a:sym typeface="Montserrat"/>
              </a:rPr>
              <a:t>Lineamientos</a:t>
            </a:r>
            <a:endParaRPr lang="es-AR" sz="240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ct val="115000"/>
              </a:lnSpc>
              <a:spcBef>
                <a:spcPts val="800"/>
              </a:spcBef>
              <a:buSzPts val="2800"/>
            </a:pPr>
            <a:endParaRPr lang="es-ES" sz="2400" b="1" dirty="0">
              <a:latin typeface="Montserrat"/>
              <a:ea typeface="Montserrat"/>
              <a:cs typeface="Montserrat"/>
            </a:endParaRPr>
          </a:p>
          <a:p>
            <a:pPr algn="ctr">
              <a:lnSpc>
                <a:spcPct val="115000"/>
              </a:lnSpc>
              <a:spcBef>
                <a:spcPts val="800"/>
              </a:spcBef>
              <a:buSzPts val="2800"/>
            </a:pPr>
            <a:r>
              <a:rPr lang="es-ES" sz="2400" b="1" dirty="0">
                <a:latin typeface="Montserrat"/>
                <a:ea typeface="Montserrat"/>
                <a:cs typeface="Montserrat"/>
              </a:rPr>
              <a:t>Alfabetización Transversal en la educación secundaria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AR" sz="2400" dirty="0">
                <a:latin typeface="Montserrat"/>
                <a:ea typeface="Montserrat"/>
                <a:cs typeface="Montserrat"/>
                <a:sym typeface="Montserrat"/>
              </a:rPr>
              <a:t>RM </a:t>
            </a:r>
            <a:r>
              <a:rPr lang="es-AR" sz="2400" dirty="0" err="1">
                <a:latin typeface="Montserrat"/>
                <a:ea typeface="Montserrat"/>
                <a:cs typeface="Montserrat"/>
                <a:sym typeface="Montserrat"/>
              </a:rPr>
              <a:t>N°</a:t>
            </a:r>
            <a:r>
              <a:rPr lang="es-AR" sz="2400" dirty="0">
                <a:latin typeface="Montserrat"/>
                <a:ea typeface="Montserrat"/>
                <a:cs typeface="Montserrat"/>
                <a:sym typeface="Montserrat"/>
              </a:rPr>
              <a:t> 801/26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C91BC2-2E28-43D9-BA6A-76E4AB06D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lnSpc>
                <a:spcPct val="115000"/>
              </a:lnSpc>
              <a:spcBef>
                <a:spcPts val="800"/>
              </a:spcBef>
            </a:pPr>
            <a:r>
              <a:rPr lang="es-MX" sz="3200" dirty="0">
                <a:latin typeface="Montserrat"/>
                <a:ea typeface="Montserrat"/>
                <a:cs typeface="Montserrat"/>
              </a:rPr>
              <a:t>Plan de acción de Alfabetización Transversal</a:t>
            </a:r>
            <a:br>
              <a:rPr lang="es-MX" sz="3200" dirty="0">
                <a:latin typeface="Montserrat"/>
                <a:ea typeface="Montserrat"/>
                <a:cs typeface="Montserrat"/>
              </a:rPr>
            </a:br>
            <a:br>
              <a:rPr lang="es-MX" sz="24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s-MX" sz="2400" dirty="0"/>
              <a:t>OBJETIVOS </a:t>
            </a:r>
            <a:br>
              <a:rPr lang="es-MX" sz="2400" dirty="0"/>
            </a:br>
            <a:r>
              <a:rPr lang="es-MX" sz="2400" dirty="0"/>
              <a:t>Fortalecer la enseñanza y el aprendizaje de la lectura, la escritura y la comprensión en el Nivel Secundario desde un abordaje transversal.</a:t>
            </a:r>
            <a:br>
              <a:rPr lang="es-MX" sz="2400" dirty="0"/>
            </a:br>
            <a:r>
              <a:rPr lang="es-MX" sz="2400" dirty="0"/>
              <a:t>Garantizar la continuidad y el éxito del proceso de alfabetización de los estudiantes, articulando eficazmente la educación secundaria con la educación superior/universitaria.</a:t>
            </a:r>
            <a:br>
              <a:rPr lang="es-MX" sz="2400" dirty="0"/>
            </a:br>
            <a:r>
              <a:rPr lang="es-MX" sz="2400" dirty="0"/>
              <a:t>Favorecer la enseñanza de nociones de alfabetización avanzada en estudiantes con discapacidad.</a:t>
            </a:r>
            <a:br>
              <a:rPr lang="es-MX" sz="2400" dirty="0"/>
            </a:br>
            <a:endParaRPr lang="es-AR" sz="2400" dirty="0">
              <a:latin typeface="Montserrat Black" panose="00000A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7483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5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5" title="-edit_iconos_colores_chat-8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475" y="215297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5" title="-edit_iconos_colores_notebook-18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5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9" name="Google Shape;99;p5" title="-edit_formas_colores_Forma 5-3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75" y="3151426"/>
            <a:ext cx="998400" cy="9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5"/>
          <p:cNvSpPr txBox="1"/>
          <p:nvPr/>
        </p:nvSpPr>
        <p:spPr>
          <a:xfrm>
            <a:off x="522514" y="921875"/>
            <a:ext cx="6833400" cy="252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dirty="0">
                <a:latin typeface="Montserrat"/>
                <a:ea typeface="Montserrat"/>
                <a:cs typeface="Montserrat"/>
                <a:sym typeface="Montserrat"/>
              </a:rPr>
              <a:t>        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AR" sz="2000" b="1" dirty="0">
                <a:latin typeface="Montserrat"/>
                <a:ea typeface="Montserrat"/>
                <a:cs typeface="Montserrat"/>
                <a:sym typeface="Montserrat"/>
              </a:rPr>
              <a:t>     Censo de fluidez y comprensión lectora</a:t>
            </a:r>
            <a:endParaRPr lang="es-AR" sz="2000" b="1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r>
              <a:rPr lang="es-ES" dirty="0"/>
              <a:t>  </a:t>
            </a:r>
          </a:p>
          <a:p>
            <a:pPr algn="just"/>
            <a:r>
              <a:rPr lang="es-ES" dirty="0"/>
              <a:t>    Primer Censo Jurisdiccional, llevado a cabo en el mes de julio- agosto 2026</a:t>
            </a:r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endParaRPr lang="es-ES" dirty="0"/>
          </a:p>
          <a:p>
            <a:pPr algn="just"/>
            <a:r>
              <a:rPr lang="es-ES" dirty="0"/>
              <a:t>   Segundo Censo Jurisdiccional se implementará en el mes de octubre 2026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55083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6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6" title="-edit_iconos_colores_chat-8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475" y="215297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6" title="-edit_iconos_colores_notebook-18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6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6" title="-edit_formas_colores_Forma 5-3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75" y="3151426"/>
            <a:ext cx="998400" cy="9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 txBox="1"/>
          <p:nvPr/>
        </p:nvSpPr>
        <p:spPr>
          <a:xfrm>
            <a:off x="440871" y="926578"/>
            <a:ext cx="7168200" cy="2862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dirty="0">
                <a:latin typeface="Montserrat"/>
                <a:ea typeface="Montserrat"/>
                <a:cs typeface="Montserrat"/>
                <a:sym typeface="Montserrat"/>
              </a:rPr>
              <a:t>Objetivos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s-ES" sz="20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Conocer el nivel de fluidez y comprensión lectora que poseen los estudiantes de </a:t>
            </a:r>
            <a:r>
              <a:rPr lang="es-ES" sz="2000" b="1" dirty="0"/>
              <a:t>1ro. y 2do. Año del Nivel Secundario</a:t>
            </a:r>
            <a:r>
              <a:rPr lang="es-ES" sz="2000" dirty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Desarrollar una base de datos reales con la información obtenida.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6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6" title="-edit_iconos_colores_chat-8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475" y="215297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6" title="-edit_iconos_colores_notebook-18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6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6" title="-edit_formas_colores_Forma 5-3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75" y="3151426"/>
            <a:ext cx="998400" cy="9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 txBox="1"/>
          <p:nvPr/>
        </p:nvSpPr>
        <p:spPr>
          <a:xfrm>
            <a:off x="440871" y="926578"/>
            <a:ext cx="7168200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Objetivos</a:t>
            </a:r>
            <a:endParaRPr sz="20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2000" dirty="0"/>
          </a:p>
        </p:txBody>
      </p:sp>
      <p:sp>
        <p:nvSpPr>
          <p:cNvPr id="2" name="Rectángulo 1"/>
          <p:cNvSpPr/>
          <p:nvPr/>
        </p:nvSpPr>
        <p:spPr>
          <a:xfrm>
            <a:off x="768626" y="1708679"/>
            <a:ext cx="611587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Ofrecer instancias de acompañamiento y reflexión sobre la práctica docente. </a:t>
            </a:r>
          </a:p>
          <a:p>
            <a:pPr algn="just"/>
            <a:endParaRPr lang="es-ES" sz="20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Formalizar el monitoreo, verificación, seguimiento de los estudiantes y sus trayectorias educativas.</a:t>
            </a:r>
            <a:endParaRPr lang="es-AR" sz="2000" dirty="0"/>
          </a:p>
        </p:txBody>
      </p:sp>
    </p:spTree>
    <p:extLst>
      <p:ext uri="{BB962C8B-B14F-4D97-AF65-F5344CB8AC3E}">
        <p14:creationId xmlns:p14="http://schemas.microsoft.com/office/powerpoint/2010/main" val="3286527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6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6" title="-edit_iconos_colores_chat-8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475" y="215297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6" title="-edit_iconos_colores_notebook-18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6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" name="Google Shape;109;p6" title="-edit_formas_colores_Forma 5-3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75" y="3151426"/>
            <a:ext cx="998400" cy="9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6"/>
          <p:cNvSpPr txBox="1"/>
          <p:nvPr/>
        </p:nvSpPr>
        <p:spPr>
          <a:xfrm>
            <a:off x="440871" y="926578"/>
            <a:ext cx="7168200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i="0" u="none" strike="noStrike" cap="none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Organización del dispositivo</a:t>
            </a: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lang="es-ES" sz="9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ES" sz="2000" b="1" dirty="0">
                <a:latin typeface="Montserrat"/>
                <a:ea typeface="Montserrat"/>
                <a:cs typeface="Montserrat"/>
                <a:sym typeface="Montserrat"/>
              </a:rPr>
              <a:t>Tres instancias:</a:t>
            </a:r>
            <a:endParaRPr sz="20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2270534696"/>
              </p:ext>
            </p:extLst>
          </p:nvPr>
        </p:nvGraphicFramePr>
        <p:xfrm>
          <a:off x="635310" y="1229111"/>
          <a:ext cx="670559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97334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g3df88905b54_0_0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3df88905b54_0_0" title="-edit_iconos_colores_chat-8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475" y="215297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df88905b54_0_0" title="-edit_iconos_colores_notebook-18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df88905b54_0_0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g3df88905b54_0_0" title="-edit_formas_colores_Forma 5-3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75" y="3151426"/>
            <a:ext cx="998400" cy="9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3df88905b54_0_0"/>
          <p:cNvSpPr txBox="1"/>
          <p:nvPr/>
        </p:nvSpPr>
        <p:spPr>
          <a:xfrm>
            <a:off x="317500" y="1106552"/>
            <a:ext cx="8014800" cy="32213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1800" dirty="0"/>
              <a:t>                            PROPUESTA FORMATIVA </a:t>
            </a:r>
          </a:p>
          <a:p>
            <a:endParaRPr lang="es-MX" sz="1800" dirty="0"/>
          </a:p>
          <a:p>
            <a:r>
              <a:rPr lang="es-MX" sz="1800" dirty="0"/>
              <a:t>ATENEO ALFABETIZACIÓN TRANSVERSAL EN LA ESCUELA    SECUNDARIA - CICLO BÁSICO RM 1955/26 - 40 horas</a:t>
            </a:r>
            <a:endParaRPr lang="es-ES" sz="1800" dirty="0"/>
          </a:p>
          <a:p>
            <a:r>
              <a:rPr lang="es-MX" sz="1800" dirty="0"/>
              <a:t>Grupo 1: Inicio 24 de junio </a:t>
            </a:r>
            <a:endParaRPr lang="es-ES" sz="1800" dirty="0"/>
          </a:p>
          <a:p>
            <a:r>
              <a:rPr lang="es-MX" sz="2000" dirty="0"/>
              <a:t>52  Escuelas del Plan de Transformación de la Educación Secundaria</a:t>
            </a:r>
            <a:endParaRPr lang="es-ES" sz="2000" dirty="0"/>
          </a:p>
          <a:p>
            <a:r>
              <a:rPr lang="es-MX" sz="2000" dirty="0"/>
              <a:t>350 docentes de distintos espacios curriculares </a:t>
            </a:r>
            <a:endParaRPr lang="es-ES" sz="2000" dirty="0"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dirty="0">
                <a:latin typeface="+mj-lt"/>
                <a:ea typeface="Montserrat"/>
                <a:cs typeface="Montserrat"/>
                <a:sym typeface="Montserrat"/>
              </a:rPr>
              <a:t>Grupo2: Inicio 26 de agosto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s-MX" sz="2000" b="0" i="0" u="none" strike="noStrike" cap="none" dirty="0">
                <a:solidFill>
                  <a:srgbClr val="000000"/>
                </a:solidFill>
                <a:latin typeface="+mj-lt"/>
                <a:ea typeface="Montserrat"/>
                <a:cs typeface="Montserrat"/>
                <a:sym typeface="Montserrat"/>
              </a:rPr>
              <a:t>38 escuelas secundarias orientadas</a:t>
            </a:r>
            <a:endParaRPr sz="2000" b="0" i="0" u="none" strike="noStrike" cap="none" dirty="0">
              <a:solidFill>
                <a:srgbClr val="000000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076441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g3df88905b54_0_0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3df88905b54_0_0" title="-edit_iconos_colores_chat-8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475" y="215297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df88905b54_0_0" title="-edit_iconos_colores_notebook-18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df88905b54_0_0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g3df88905b54_0_0" title="-edit_formas_colores_Forma 5-3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75" y="3151426"/>
            <a:ext cx="998400" cy="9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3df88905b54_0_0"/>
          <p:cNvSpPr txBox="1"/>
          <p:nvPr/>
        </p:nvSpPr>
        <p:spPr>
          <a:xfrm>
            <a:off x="0" y="1005568"/>
            <a:ext cx="8014800" cy="244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1800" dirty="0"/>
              <a:t>PRODUCCIÓN DE MATERIALES DIDÁCTICOS CENTRADOS EN LA COMPRENSIÓN LECTORA </a:t>
            </a:r>
          </a:p>
          <a:p>
            <a:endParaRPr lang="es-ES" sz="1800" dirty="0"/>
          </a:p>
          <a:p>
            <a:r>
              <a:rPr lang="es-MX" sz="1800" dirty="0"/>
              <a:t>BIOLOGÍA, HISTORIA, GEOGRAFÍA</a:t>
            </a:r>
            <a:endParaRPr lang="es-ES" sz="1800" dirty="0"/>
          </a:p>
          <a:p>
            <a:endParaRPr lang="es-MX" sz="1800" dirty="0"/>
          </a:p>
          <a:p>
            <a:r>
              <a:rPr lang="es-MX" sz="1800" dirty="0"/>
              <a:t>Actividades de aplicación en las aulas.</a:t>
            </a:r>
            <a:endParaRPr lang="es-ES" sz="1800" dirty="0"/>
          </a:p>
          <a:p>
            <a:r>
              <a:rPr lang="es-MX" sz="1800" dirty="0"/>
              <a:t>Evaluación centrada en evidencia de los aprendizajes.</a:t>
            </a:r>
            <a:endParaRPr lang="es-ES" sz="1800" dirty="0"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407652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g3df88905b54_0_0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3df88905b54_0_0" title="-edit_iconos_colores_chat-8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475" y="215297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df88905b54_0_0" title="-edit_iconos_colores_notebook-18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df88905b54_0_0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g3df88905b54_0_0" title="-edit_formas_colores_Forma 5-3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75" y="3151426"/>
            <a:ext cx="998400" cy="9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3df88905b54_0_0"/>
          <p:cNvSpPr txBox="1"/>
          <p:nvPr/>
        </p:nvSpPr>
        <p:spPr>
          <a:xfrm>
            <a:off x="0" y="1005568"/>
            <a:ext cx="8014800" cy="188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1800" dirty="0"/>
              <a:t>ENCUENTROS CON DIRECTIVOS Y DOCENTES </a:t>
            </a:r>
          </a:p>
          <a:p>
            <a:r>
              <a:rPr lang="es-MX" sz="1800" dirty="0"/>
              <a:t>ARTICULACIÓN ENTRE NIVELES PRIMARIO Y SECUNDARIO </a:t>
            </a:r>
            <a:endParaRPr lang="es-ES" sz="1800" dirty="0"/>
          </a:p>
          <a:p>
            <a:endParaRPr lang="es-MX" sz="1800" dirty="0"/>
          </a:p>
          <a:p>
            <a:endParaRPr lang="es-MX" sz="1800" dirty="0"/>
          </a:p>
          <a:p>
            <a:r>
              <a:rPr lang="es-MX" sz="1800" dirty="0"/>
              <a:t>FORTALECIMIENTO PEDAGÓGICO EN LENGUA Y MATEMÁTICA</a:t>
            </a:r>
            <a:endParaRPr lang="es-ES" sz="1800" dirty="0"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248378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g3df88905b54_0_0" title="Logo Gob + Claim_Color-Negro_H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3df88905b54_0_0" title="-edit_iconos_colores_chat-88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45475" y="215297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df88905b54_0_0" title="-edit_iconos_colores_notebook-18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df88905b54_0_0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g3df88905b54_0_0" title="-edit_formas_colores_Forma 5-3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75" y="3151426"/>
            <a:ext cx="998400" cy="99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Tapa Cuadernillo" descr="Tapa del cuadernillo del Ministerio: Propuestas de actividades para estudiantes del último año del Nivel Secundari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3864" y="240000"/>
            <a:ext cx="3297746" cy="4663500"/>
          </a:xfrm>
          <a:prstGeom prst="rect">
            <a:avLst/>
          </a:prstGeom>
          <a:ln w="9525">
            <a:solidFill>
              <a:srgbClr val="D9D9D9"/>
            </a:solidFill>
          </a:ln>
        </p:spPr>
      </p:pic>
      <p:sp>
        <p:nvSpPr>
          <p:cNvPr id="901" name="Texto Material didáctico"/>
          <p:cNvSpPr txBox="1"/>
          <p:nvPr/>
        </p:nvSpPr>
        <p:spPr>
          <a:xfrm>
            <a:off x="317500" y="1150000"/>
            <a:ext cx="3600000" cy="3300000"/>
          </a:xfrm>
          <a:prstGeom prst="rect">
            <a:avLst/>
          </a:prstGeom>
          <a:noFill/>
        </p:spPr>
        <p:txBody>
          <a:bodyPr wrap="square" lIns="91425" tIns="45700" rIns="91425" bIns="45700" anchor="ctr">
            <a:normAutofit/>
          </a:bodyPr>
          <a:lstStyle/>
          <a:p>
            <a:pPr algn="l">
              <a:spcBef>
                <a:spcPts val="0"/>
              </a:spcBef>
              <a:buNone/>
            </a:pPr>
            <a:r>
              <a:rPr lang="es-AR" sz="2600" b="1" dirty="0">
                <a:solidFill>
                  <a:srgbClr val="356F23"/>
                </a:solidFill>
                <a:latin typeface="Arial"/>
                <a:cs typeface="Arial"/>
              </a:rPr>
              <a:t>MATERIAL DIDÁCTICO</a:t>
            </a:r>
          </a:p>
          <a:p>
            <a:pPr algn="l">
              <a:spcBef>
                <a:spcPts val="600"/>
              </a:spcBef>
              <a:buNone/>
            </a:pPr>
            <a:r>
              <a:rPr lang="es-AR" sz="2000" b="0" dirty="0">
                <a:solidFill>
                  <a:srgbClr val="3A3A3A"/>
                </a:solidFill>
                <a:latin typeface="Arial"/>
                <a:cs typeface="Arial"/>
              </a:rPr>
              <a:t>Lanzamiento</a:t>
            </a:r>
          </a:p>
          <a:p>
            <a:pPr algn="l">
              <a:spcBef>
                <a:spcPts val="1800"/>
              </a:spcBef>
              <a:buNone/>
            </a:pPr>
            <a:r>
              <a:rPr lang="es-AR" sz="2400" b="1" dirty="0">
                <a:solidFill>
                  <a:srgbClr val="EB3916"/>
                </a:solidFill>
                <a:latin typeface="Arial"/>
                <a:cs typeface="Arial"/>
              </a:rPr>
              <a:t>2024</a:t>
            </a:r>
            <a:r>
              <a:rPr lang="es-AR" sz="1800" b="1" dirty="0">
                <a:solidFill>
                  <a:srgbClr val="3A3A3A"/>
                </a:solidFill>
                <a:latin typeface="Arial"/>
                <a:cs typeface="Arial"/>
              </a:rPr>
              <a:t>  ·  Capital</a:t>
            </a:r>
          </a:p>
          <a:p>
            <a:pPr algn="l">
              <a:spcBef>
                <a:spcPts val="1000"/>
              </a:spcBef>
              <a:buNone/>
            </a:pPr>
            <a:r>
              <a:rPr lang="es-AR" sz="2400" b="1" dirty="0">
                <a:solidFill>
                  <a:srgbClr val="EB3916"/>
                </a:solidFill>
                <a:latin typeface="Arial"/>
                <a:cs typeface="Arial"/>
              </a:rPr>
              <a:t>2025</a:t>
            </a:r>
            <a:r>
              <a:rPr lang="es-AR" sz="1800" b="1" dirty="0">
                <a:solidFill>
                  <a:srgbClr val="3A3A3A"/>
                </a:solidFill>
                <a:latin typeface="Arial"/>
                <a:cs typeface="Arial"/>
              </a:rPr>
              <a:t>  ·  Goya - Ituzaingó</a:t>
            </a:r>
          </a:p>
        </p:txBody>
      </p:sp>
    </p:spTree>
    <p:extLst>
      <p:ext uri="{BB962C8B-B14F-4D97-AF65-F5344CB8AC3E}">
        <p14:creationId xmlns:p14="http://schemas.microsoft.com/office/powerpoint/2010/main" val="3248378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g3df88905b54_0_0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g3df88905b54_0_0" title="-edit_iconos_colores_chat-88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45475" y="2152975"/>
            <a:ext cx="998451" cy="998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g3df88905b54_0_0" title="-edit_iconos_colores_notebook-18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5550" y="4149864"/>
            <a:ext cx="998451" cy="998451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g3df88905b54_0_0"/>
          <p:cNvSpPr/>
          <p:nvPr/>
        </p:nvSpPr>
        <p:spPr>
          <a:xfrm>
            <a:off x="8145475" y="0"/>
            <a:ext cx="998400" cy="21531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0" name="Google Shape;260;g3df88905b54_0_0" title="-edit_formas_colores_Forma 5-3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45575" y="3151426"/>
            <a:ext cx="998400" cy="998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g3df88905b54_0_0"/>
          <p:cNvSpPr txBox="1"/>
          <p:nvPr/>
        </p:nvSpPr>
        <p:spPr>
          <a:xfrm>
            <a:off x="0" y="1005568"/>
            <a:ext cx="8014800" cy="327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s-MX" sz="1800" dirty="0"/>
              <a:t>CURSO: LA ADQUISICIÓN DEL DISCURSO ACADÉMICO PARA LA ARTICULACIÓN ENTRE EL NIVEL SECUNDARIO Y LA UNIVERSIDAD NACIONAL DEL NORDESTE RM </a:t>
            </a:r>
            <a:r>
              <a:rPr lang="es-MX" sz="1800" dirty="0" err="1"/>
              <a:t>N°</a:t>
            </a:r>
            <a:r>
              <a:rPr lang="es-MX" sz="1800" dirty="0"/>
              <a:t> 2747/26</a:t>
            </a:r>
            <a:endParaRPr lang="es-ES" sz="1800" dirty="0"/>
          </a:p>
          <a:p>
            <a:endParaRPr lang="es-AR" sz="1800" dirty="0"/>
          </a:p>
          <a:p>
            <a:r>
              <a:rPr lang="es-AR" sz="1800" dirty="0"/>
              <a:t>Inicio agosto 2026</a:t>
            </a:r>
          </a:p>
          <a:p>
            <a:r>
              <a:rPr lang="es-AR" sz="1800" dirty="0"/>
              <a:t>61 horas reloj </a:t>
            </a:r>
            <a:endParaRPr lang="es-ES" sz="1800" dirty="0"/>
          </a:p>
          <a:p>
            <a:r>
              <a:rPr lang="es-AR" sz="1800" dirty="0"/>
              <a:t>35 escuelas</a:t>
            </a:r>
            <a:endParaRPr lang="es-ES" sz="1800" dirty="0"/>
          </a:p>
          <a:p>
            <a:r>
              <a:rPr lang="es-AR" sz="1800" dirty="0"/>
              <a:t>210 profesores de sexto año </a:t>
            </a:r>
            <a:endParaRPr lang="es-ES" sz="1800" dirty="0"/>
          </a:p>
          <a:p>
            <a:r>
              <a:rPr lang="es-AR" sz="1800" dirty="0"/>
              <a:t>Lengua y Literatura, espacios curriculares propios de la orientación/especialidad</a:t>
            </a:r>
            <a:endParaRPr lang="es-ES" sz="1800" dirty="0"/>
          </a:p>
          <a:p>
            <a:pPr marL="0" marR="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4067057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18" title="Logo Gob + Claim_Color-Negro_H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00" y="249775"/>
            <a:ext cx="2747423" cy="672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8"/>
          <p:cNvSpPr/>
          <p:nvPr/>
        </p:nvSpPr>
        <p:spPr>
          <a:xfrm>
            <a:off x="5706300" y="0"/>
            <a:ext cx="3437700" cy="5143500"/>
          </a:xfrm>
          <a:prstGeom prst="rect">
            <a:avLst/>
          </a:prstGeom>
          <a:solidFill>
            <a:srgbClr val="EB3A1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18"/>
          <p:cNvSpPr txBox="1"/>
          <p:nvPr/>
        </p:nvSpPr>
        <p:spPr>
          <a:xfrm>
            <a:off x="6196236" y="942910"/>
            <a:ext cx="5589141" cy="108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lang="es-AR" sz="5300" b="0" i="0" u="none" strike="noStrike" cap="none" dirty="0">
                <a:solidFill>
                  <a:schemeClr val="dk1"/>
                </a:solidFill>
                <a:latin typeface="Barlow Semi Condensed ExtraBold"/>
                <a:ea typeface="Barlow Semi Condensed ExtraBold"/>
                <a:cs typeface="Barlow Semi Condensed ExtraBold"/>
                <a:sym typeface="Barlow Semi Condensed ExtraBold"/>
              </a:rPr>
              <a:t>MUCHAS  </a:t>
            </a:r>
            <a:endParaRPr sz="5300" b="0" i="0" u="none" strike="noStrike" cap="none" dirty="0">
              <a:solidFill>
                <a:schemeClr val="dk1"/>
              </a:solidFill>
              <a:latin typeface="Barlow Semi Condensed ExtraBold"/>
              <a:ea typeface="Barlow Semi Condensed ExtraBold"/>
              <a:cs typeface="Barlow Semi Condensed ExtraBold"/>
              <a:sym typeface="Barlow Semi Condensed ExtraBold"/>
            </a:endParaRPr>
          </a:p>
        </p:txBody>
      </p:sp>
      <p:pic>
        <p:nvPicPr>
          <p:cNvPr id="310" name="Google Shape;310;p18" title="-edit_formas_colores_Forma 7-115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21308" y="4028031"/>
            <a:ext cx="1122693" cy="1122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8" title="-edit_formas_colores_Forma 7-142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98625" y="2905350"/>
            <a:ext cx="1122688" cy="1122688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8"/>
          <p:cNvSpPr/>
          <p:nvPr/>
        </p:nvSpPr>
        <p:spPr>
          <a:xfrm>
            <a:off x="5706300" y="0"/>
            <a:ext cx="3437700" cy="672000"/>
          </a:xfrm>
          <a:prstGeom prst="rect">
            <a:avLst/>
          </a:prstGeom>
          <a:solidFill>
            <a:srgbClr val="FACD0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309;p18"/>
          <p:cNvSpPr txBox="1"/>
          <p:nvPr/>
        </p:nvSpPr>
        <p:spPr>
          <a:xfrm>
            <a:off x="6196236" y="1708040"/>
            <a:ext cx="3437700" cy="9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300"/>
              <a:buFont typeface="Arial"/>
              <a:buNone/>
            </a:pPr>
            <a:r>
              <a:rPr lang="es-AR" sz="5300" b="0" i="0" u="none" strike="noStrike" cap="none" dirty="0">
                <a:solidFill>
                  <a:schemeClr val="dk1"/>
                </a:solidFill>
                <a:latin typeface="Barlow Semi Condensed ExtraBold"/>
                <a:ea typeface="Barlow Semi Condensed ExtraBold"/>
                <a:cs typeface="Barlow Semi Condensed ExtraBold"/>
                <a:sym typeface="Barlow Semi Condensed ExtraBold"/>
              </a:rPr>
              <a:t>GRACIAS</a:t>
            </a:r>
            <a:endParaRPr sz="5300" b="0" i="0" u="none" strike="noStrike" cap="none" dirty="0">
              <a:solidFill>
                <a:schemeClr val="dk1"/>
              </a:solidFill>
              <a:latin typeface="Barlow Semi Condensed ExtraBold"/>
              <a:ea typeface="Barlow Semi Condensed ExtraBold"/>
              <a:cs typeface="Barlow Semi Condensed ExtraBold"/>
              <a:sym typeface="Barlow Semi Condensed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865</TotalTime>
  <Words>553</Words>
  <Application>Microsoft Office PowerPoint</Application>
  <PresentationFormat>Presentación en pantalla (16:9)</PresentationFormat>
  <Paragraphs>108</Paragraphs>
  <Slides>15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Barlow Semi Condensed SemiBold</vt:lpstr>
      <vt:lpstr>Arial</vt:lpstr>
      <vt:lpstr>Barlow Semi Condensed</vt:lpstr>
      <vt:lpstr>Montserrat</vt:lpstr>
      <vt:lpstr>Barlow</vt:lpstr>
      <vt:lpstr>Montserrat Black</vt:lpstr>
      <vt:lpstr>Barlow Semi Condensed ExtraBold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Plan de acción de Alfabetización Transversal  OBJETIVOS  Fortalecer la enseñanza y el aprendizaje de la lectura, la escritura y la comprensión en el Nivel Secundario desde un abordaje transversal. Garantizar la continuidad y el éxito del proceso de alfabetización de los estudiantes, articulando eficazmente la educación secundaria con la educación superior/universitaria. Favorecer la enseñanza de nociones de alfabetización avanzada en estudiantes con discapacidad.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Mateo Alarcon</cp:lastModifiedBy>
  <cp:revision>48</cp:revision>
  <dcterms:modified xsi:type="dcterms:W3CDTF">2026-09-29T10:41:25Z</dcterms:modified>
</cp:coreProperties>
</file>